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307" r:id="rId3"/>
    <p:sldId id="308" r:id="rId4"/>
    <p:sldId id="311" r:id="rId5"/>
    <p:sldId id="295" r:id="rId6"/>
    <p:sldId id="312" r:id="rId7"/>
    <p:sldId id="309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10" r:id="rId17"/>
    <p:sldId id="313" r:id="rId18"/>
    <p:sldId id="314" r:id="rId19"/>
    <p:sldId id="304" r:id="rId20"/>
    <p:sldId id="305" r:id="rId21"/>
    <p:sldId id="306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9"/>
    <p:restoredTop sz="94918"/>
  </p:normalViewPr>
  <p:slideViewPr>
    <p:cSldViewPr snapToGrid="0" snapToObjects="1">
      <p:cViewPr varScale="1">
        <p:scale>
          <a:sx n="85" d="100"/>
          <a:sy n="85" d="100"/>
        </p:scale>
        <p:origin x="20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5CD96-DF5D-4447-BAFC-F2E5C7FBCEDB}" type="datetimeFigureOut">
              <a:rPr lang="en-US" smtClean="0"/>
              <a:t>4/11/17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260A9-C798-2442-B54B-DFBDF3816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72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CA" alt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1B924274-084A-B943-AC1F-3D152402D101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691613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BD83-E57C-40B9-95BE-1F4FB9107B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02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3FABD-39E2-4620-B0EE-21B21B4E856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64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3FABD-39E2-4620-B0EE-21B21B4E856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5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altLang="en-US" smtClean="0">
                <a:ea typeface="ＭＳ Ｐゴシック" charset="-128"/>
              </a:rPr>
              <a:t>Rbm.py</a:t>
            </a:r>
            <a:endParaRPr lang="en-US" altLang="en-US">
              <a:ea typeface="ＭＳ Ｐゴシック" charset="-128"/>
            </a:endParaRPr>
          </a:p>
        </p:txBody>
      </p:sp>
      <p:sp>
        <p:nvSpPr>
          <p:cNvPr id="18329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511492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fld id="{415C7614-A256-BD4F-91C1-E2566299C483}" type="datetime1">
              <a:rPr lang="en-CA" smtClean="0"/>
              <a:pPr/>
              <a:t>2017-04-11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en-US" smtClean="0"/>
              <a:t>Deep Learning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FB1813C9-A23E-CC4B-9720-03BDC15291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6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0057-01CA-A54D-AB7D-AB9B3E04C0D6}" type="datetime1">
              <a:rPr lang="en-CA" smtClean="0"/>
              <a:t>2017-04-11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 Learning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13C9-A23E-CC4B-9720-03BDC152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F572-EDD1-1A4A-96F0-0EB0365008BB}" type="datetime1">
              <a:rPr lang="en-CA" smtClean="0"/>
              <a:t>2017-04-11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 Learning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13C9-A23E-CC4B-9720-03BDC152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55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lang="en-US" sz="4400" b="1" kern="1200" dirty="0">
                <a:solidFill>
                  <a:srgbClr val="C4142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514495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1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97652" y="6526214"/>
            <a:ext cx="4167717" cy="231775"/>
          </a:xfrm>
        </p:spPr>
        <p:txBody>
          <a:bodyPr>
            <a:noAutofit/>
          </a:bodyPr>
          <a:lstStyle>
            <a:lvl1pPr marL="0" indent="0">
              <a:buNone/>
              <a:defRPr sz="1200" b="1" baseline="0">
                <a:solidFill>
                  <a:srgbClr val="B5001B"/>
                </a:solidFill>
              </a:defRPr>
            </a:lvl1pPr>
          </a:lstStyle>
          <a:p>
            <a:pPr lvl="0"/>
            <a:r>
              <a:rPr lang="en-CA" dirty="0" smtClean="0"/>
              <a:t>Title of presentation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0269" y="6466785"/>
            <a:ext cx="2743200" cy="365125"/>
          </a:xfrm>
        </p:spPr>
        <p:txBody>
          <a:bodyPr/>
          <a:lstStyle>
            <a:lvl1pPr>
              <a:defRPr b="1">
                <a:solidFill>
                  <a:srgbClr val="C41424"/>
                </a:solidFill>
              </a:defRPr>
            </a:lvl1pPr>
          </a:lstStyle>
          <a:p>
            <a:fld id="{920CEF55-5979-47BF-AB82-BC50C2BE76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1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lang="en-US" sz="4400" b="1" kern="1200" dirty="0">
                <a:solidFill>
                  <a:srgbClr val="C4142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514495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1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97652" y="6526214"/>
            <a:ext cx="4167717" cy="231775"/>
          </a:xfrm>
        </p:spPr>
        <p:txBody>
          <a:bodyPr>
            <a:noAutofit/>
          </a:bodyPr>
          <a:lstStyle>
            <a:lvl1pPr marL="0" indent="0">
              <a:buNone/>
              <a:defRPr sz="1200" b="1" baseline="0">
                <a:solidFill>
                  <a:srgbClr val="B5001B"/>
                </a:solidFill>
              </a:defRPr>
            </a:lvl1pPr>
          </a:lstStyle>
          <a:p>
            <a:pPr lvl="0"/>
            <a:r>
              <a:rPr lang="en-CA" dirty="0" smtClean="0"/>
              <a:t>Title of presentation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0269" y="6466785"/>
            <a:ext cx="2743200" cy="365125"/>
          </a:xfrm>
        </p:spPr>
        <p:txBody>
          <a:bodyPr/>
          <a:lstStyle>
            <a:lvl1pPr>
              <a:defRPr b="1">
                <a:solidFill>
                  <a:srgbClr val="C41424"/>
                </a:solidFill>
              </a:defRPr>
            </a:lvl1pPr>
          </a:lstStyle>
          <a:p>
            <a:fld id="{920CEF55-5979-47BF-AB82-BC50C2BE76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6D73-E8D8-E441-AACC-F0C59B392D37}" type="datetime1">
              <a:rPr lang="en-CA" smtClean="0"/>
              <a:t>2017-04-11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 Learning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13C9-A23E-CC4B-9720-03BDC152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4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0400-E545-9C47-A42C-1D1D92CDD22D}" type="datetime1">
              <a:rPr lang="en-CA" smtClean="0"/>
              <a:t>2017-04-11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 Learning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13C9-A23E-CC4B-9720-03BDC152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74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7DA6-6AF3-9A4E-8690-AE23D1BD6F92}" type="datetime1">
              <a:rPr lang="en-CA" smtClean="0"/>
              <a:t>2017-04-11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 Learning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13C9-A23E-CC4B-9720-03BDC152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0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9BA2-A63C-C245-B076-3E74BB32D282}" type="datetime1">
              <a:rPr lang="en-CA" smtClean="0"/>
              <a:t>2017-04-11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 Learning Workshop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13C9-A23E-CC4B-9720-03BDC152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75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C7F92-5877-9342-BAD7-E3A48E10C954}" type="datetime1">
              <a:rPr lang="en-CA" smtClean="0"/>
              <a:t>2017-04-11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 Learning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13C9-A23E-CC4B-9720-03BDC152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7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1C1E-9A90-AF4C-B2CC-4C175FA4CC8C}" type="datetime1">
              <a:rPr lang="en-CA" smtClean="0"/>
              <a:t>2017-04-11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 Learning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13C9-A23E-CC4B-9720-03BDC152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1297-CD89-D845-BF59-41632AF1AF97}" type="datetime1">
              <a:rPr lang="en-CA" smtClean="0"/>
              <a:t>2017-04-11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 Learning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13C9-A23E-CC4B-9720-03BDC152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75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1898-F064-2E49-820D-0B2B2C0C6F1C}" type="datetime1">
              <a:rPr lang="en-CA" smtClean="0"/>
              <a:t>2017-04-11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 Learning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13C9-A23E-CC4B-9720-03BDC152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5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3B56E-8FC2-3341-98D6-D4B62F071F09}" type="datetime1">
              <a:rPr lang="en-CA" smtClean="0"/>
              <a:t>2017-04-11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Deep Learning Workshop (</a:t>
            </a:r>
            <a:r>
              <a:rPr lang="en-US" dirty="0" err="1" smtClean="0"/>
              <a:t>D.L.Silver</a:t>
            </a:r>
            <a:r>
              <a:rPr lang="en-US" dirty="0" smtClean="0"/>
              <a:t> 2017)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813C9-A23E-CC4B-9720-03BDC152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34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hyperlink" Target="http://blog.echen.me/2011/07/18/introduction-to-restricted-boltzmann-machine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hyperlink" Target="http://blog.echen.me/2011/07/18/introduction-to-restricted-boltzmann-machines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hyperlink" Target="http://blog.echen.me/2011/07/18/introduction-to-restricted-boltzmann-machines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hyperlink" Target="http://blog.echen.me/2011/07/18/introduction-to-restricted-boltzmann-machine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hyperlink" Target="http://blog.echen.me/2011/07/18/introduction-to-restricted-boltzmann-machines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hyperlink" Target="http://blog.echen.me/2011/07/18/introduction-to-restricted-boltzmann-machines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tif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iff"/><Relationship Id="rId4" Type="http://schemas.openxmlformats.org/officeDocument/2006/relationships/image" Target="../media/image11.tiff"/><Relationship Id="rId5" Type="http://schemas.openxmlformats.org/officeDocument/2006/relationships/image" Target="../media/image12.tiff"/><Relationship Id="rId6" Type="http://schemas.openxmlformats.org/officeDocument/2006/relationships/image" Target="../media/image13.tiff"/><Relationship Id="rId7" Type="http://schemas.openxmlformats.org/officeDocument/2006/relationships/image" Target="../media/image14.tiff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iff"/><Relationship Id="rId4" Type="http://schemas.openxmlformats.org/officeDocument/2006/relationships/image" Target="../media/image11.tiff"/><Relationship Id="rId5" Type="http://schemas.openxmlformats.org/officeDocument/2006/relationships/image" Target="../media/image12.tiff"/><Relationship Id="rId6" Type="http://schemas.openxmlformats.org/officeDocument/2006/relationships/image" Target="../media/image13.tiff"/><Relationship Id="rId7" Type="http://schemas.openxmlformats.org/officeDocument/2006/relationships/image" Target="../media/image14.tiff"/><Relationship Id="rId8" Type="http://schemas.openxmlformats.org/officeDocument/2006/relationships/hyperlink" Target="https://ml3cpu.acadiau.ca/" TargetMode="Externa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eep_learning" TargetMode="External"/><Relationship Id="rId4" Type="http://schemas.openxmlformats.org/officeDocument/2006/relationships/hyperlink" Target="http://www.deeplearning.net/tutorial/rbm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log.echen.me/2011/07/18/introduction-to-restricted-boltzmann-machin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vj7jymShN0" TargetMode="External"/><Relationship Id="rId4" Type="http://schemas.openxmlformats.org/officeDocument/2006/relationships/hyperlink" Target="http://www.youtube.com/watch?v=laVC6WFIXj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fJjkHAuW0Yk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lass.coursera.org/neuralnets-2012-001/lecture" TargetMode="External"/><Relationship Id="rId3" Type="http://schemas.openxmlformats.org/officeDocument/2006/relationships/hyperlink" Target="http://www.youtube.com/watch?v=b4zr9Zx5WiE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tiff"/><Relationship Id="rId3" Type="http://schemas.openxmlformats.org/officeDocument/2006/relationships/image" Target="../media/image8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hyperlink" Target="http://blog.echen.me/2011/07/18/introduction-to-restricted-boltzmann-machine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hyperlink" Target="http://blog.echen.me/2011/07/18/introduction-to-restricted-boltzmann-machin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79096"/>
            <a:ext cx="9144000" cy="123146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Restricted </a:t>
            </a:r>
            <a:r>
              <a:rPr lang="en-US" b="1" dirty="0" err="1" smtClean="0"/>
              <a:t>Boltzman</a:t>
            </a:r>
            <a:r>
              <a:rPr lang="en-US" b="1" dirty="0" smtClean="0"/>
              <a:t> Machines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02633"/>
            <a:ext cx="9144000" cy="1655762"/>
          </a:xfrm>
        </p:spPr>
        <p:txBody>
          <a:bodyPr>
            <a:no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with </a:t>
            </a:r>
          </a:p>
          <a:p>
            <a:r>
              <a:rPr lang="en-US" sz="2800" dirty="0" smtClean="0"/>
              <a:t>Daniel L. Silver, Ph.D.</a:t>
            </a:r>
          </a:p>
          <a:p>
            <a:r>
              <a:rPr lang="en-US" sz="2800" dirty="0" smtClean="0"/>
              <a:t>Christian Frey, BBA</a:t>
            </a:r>
          </a:p>
          <a:p>
            <a:endParaRPr lang="en-US" sz="2800" dirty="0"/>
          </a:p>
          <a:p>
            <a:r>
              <a:rPr lang="en-US" sz="2800" dirty="0" smtClean="0"/>
              <a:t>April 11-12, 2017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EEC5-DA61-1948-9AE3-403245DE38AB}" type="datetime1">
              <a:rPr lang="en-CA" smtClean="0"/>
              <a:t>2017-04-11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 Learning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13C9-A23E-CC4B-9720-03BDC15291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7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Restricted </a:t>
            </a:r>
            <a:r>
              <a:rPr lang="en-US" dirty="0" err="1"/>
              <a:t>Boltzman</a:t>
            </a:r>
            <a:r>
              <a:rPr lang="en-US" dirty="0"/>
              <a:t> Machine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3986-609C-7742-BE63-CD570B96C033}" type="slidenum">
              <a:rPr lang="en-US" smtClean="0"/>
              <a:t>10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449" y="1897862"/>
            <a:ext cx="7690293" cy="33431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95101" y="6136699"/>
            <a:ext cx="847000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400" u="sng" dirty="0"/>
              <a:t>Source:  </a:t>
            </a:r>
            <a:r>
              <a:rPr lang="en-US" sz="1400" u="sng" dirty="0">
                <a:hlinkClick r:id="rId3"/>
              </a:rPr>
              <a:t>http://blog.echen.me/2011/07/18/introduction-to-restricted-boltzmann-machines/</a:t>
            </a:r>
          </a:p>
          <a:p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 rot="16200000">
            <a:off x="3583034" y="4028281"/>
            <a:ext cx="272993" cy="2561450"/>
          </a:xfrm>
          <a:prstGeom prst="leftBrace">
            <a:avLst>
              <a:gd name="adj1" fmla="val 13418"/>
              <a:gd name="adj2" fmla="val 6168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 rot="16200000">
            <a:off x="5553417" y="4219453"/>
            <a:ext cx="272993" cy="2452100"/>
          </a:xfrm>
          <a:prstGeom prst="leftBrace">
            <a:avLst>
              <a:gd name="adj1" fmla="val 13418"/>
              <a:gd name="adj2" fmla="val 5118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50204" y="5515713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SF/Fantasy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55794" y="5510075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Oscar Winner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99201" y="2059443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j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72962" y="4407264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i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88541" y="1200567"/>
            <a:ext cx="286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Times New Roman"/>
                <a:cs typeface="Times New Roman"/>
              </a:rPr>
              <a:t>h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r>
              <a:rPr lang="en-US" sz="2400" dirty="0">
                <a:latin typeface="Times New Roman"/>
                <a:cs typeface="Times New Roman"/>
                <a:sym typeface="Wingdings"/>
              </a:rPr>
              <a:t></a:t>
            </a:r>
            <a:r>
              <a:rPr lang="en-US" sz="2400" i="1" dirty="0">
                <a:latin typeface="Times New Roman"/>
                <a:cs typeface="Times New Roman"/>
                <a:sym typeface="Wingdings"/>
              </a:rPr>
              <a:t> </a:t>
            </a:r>
            <a:r>
              <a:rPr lang="en-US" sz="2400" i="1" dirty="0" err="1">
                <a:latin typeface="Times New Roman"/>
                <a:cs typeface="Times New Roman"/>
              </a:rPr>
              <a:t>p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r>
              <a:rPr lang="en-US" sz="2400" i="1" dirty="0">
                <a:latin typeface="Times New Roman"/>
                <a:cs typeface="Times New Roman"/>
              </a:rPr>
              <a:t>=1/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1-e</a:t>
            </a:r>
            <a:r>
              <a:rPr lang="en-US" sz="2400" i="1" baseline="30000" dirty="0">
                <a:latin typeface="Times New Roman"/>
                <a:cs typeface="Times New Roman"/>
              </a:rPr>
              <a:t>-</a:t>
            </a:r>
            <a:r>
              <a:rPr lang="en-US" sz="2400" baseline="30000" dirty="0">
                <a:latin typeface="Times New Roman"/>
                <a:cs typeface="Times New Roman"/>
              </a:rPr>
              <a:t>Σ</a:t>
            </a:r>
            <a:r>
              <a:rPr lang="en-US" sz="2400" i="1" baseline="30000" dirty="0">
                <a:latin typeface="Times New Roman"/>
                <a:cs typeface="Times New Roman"/>
              </a:rPr>
              <a:t>j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21" name="Up Arrow 20"/>
          <p:cNvSpPr/>
          <p:nvPr/>
        </p:nvSpPr>
        <p:spPr>
          <a:xfrm>
            <a:off x="3959137" y="1700806"/>
            <a:ext cx="150673" cy="33739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698172" y="5209835"/>
            <a:ext cx="2765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v</a:t>
            </a:r>
            <a:r>
              <a:rPr lang="en-US" sz="2400" i="1" baseline="-25000" dirty="0">
                <a:latin typeface="Times New Roman"/>
                <a:cs typeface="Times New Roman"/>
              </a:rPr>
              <a:t>i</a:t>
            </a:r>
            <a:r>
              <a:rPr lang="en-US" sz="2400" dirty="0">
                <a:latin typeface="Times New Roman"/>
                <a:cs typeface="Times New Roman"/>
                <a:sym typeface="Wingdings"/>
              </a:rPr>
              <a:t></a:t>
            </a:r>
            <a:r>
              <a:rPr lang="en-US" sz="2400" i="1" dirty="0">
                <a:latin typeface="Times New Roman"/>
                <a:cs typeface="Times New Roman"/>
                <a:sym typeface="Wingdings"/>
              </a:rPr>
              <a:t> </a:t>
            </a:r>
            <a:r>
              <a:rPr lang="en-US" sz="2400" i="1" dirty="0">
                <a:latin typeface="Times New Roman"/>
                <a:cs typeface="Times New Roman"/>
              </a:rPr>
              <a:t>p</a:t>
            </a:r>
            <a:r>
              <a:rPr lang="en-US" sz="2400" i="1" baseline="-25000" dirty="0">
                <a:latin typeface="Times New Roman"/>
                <a:cs typeface="Times New Roman"/>
              </a:rPr>
              <a:t>i</a:t>
            </a:r>
            <a:r>
              <a:rPr lang="en-US" sz="2400" i="1" dirty="0">
                <a:latin typeface="Times New Roman"/>
                <a:cs typeface="Times New Roman"/>
              </a:rPr>
              <a:t>=1/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1-e</a:t>
            </a:r>
            <a:r>
              <a:rPr lang="en-US" sz="2400" i="1" baseline="30000" dirty="0">
                <a:latin typeface="Times New Roman"/>
                <a:cs typeface="Times New Roman"/>
              </a:rPr>
              <a:t>-</a:t>
            </a:r>
            <a:r>
              <a:rPr lang="en-US" sz="2400" baseline="30000" dirty="0">
                <a:latin typeface="Times New Roman"/>
                <a:cs typeface="Times New Roman"/>
              </a:rPr>
              <a:t>Σ</a:t>
            </a:r>
            <a:r>
              <a:rPr lang="en-US" sz="2400" i="1" baseline="30000" dirty="0">
                <a:latin typeface="Times New Roman"/>
                <a:cs typeface="Times New Roman"/>
              </a:rPr>
              <a:t>i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2788845" y="4885349"/>
            <a:ext cx="161436" cy="40111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675074" y="4391399"/>
            <a:ext cx="1197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/>
                <a:cs typeface="Times New Roman"/>
              </a:rPr>
              <a:t>Σ</a:t>
            </a:r>
            <a:r>
              <a:rPr lang="en-US" sz="2400" i="1" baseline="-25000" dirty="0" err="1">
                <a:latin typeface="Times New Roman"/>
                <a:cs typeface="Times New Roman"/>
              </a:rPr>
              <a:t>i</a:t>
            </a:r>
            <a:r>
              <a:rPr lang="en-US" sz="2400" i="1" dirty="0">
                <a:latin typeface="Times New Roman"/>
                <a:cs typeface="Times New Roman"/>
              </a:rPr>
              <a:t>=</a:t>
            </a:r>
            <a:r>
              <a:rPr lang="en-US" sz="2400" i="1" dirty="0" err="1">
                <a:latin typeface="Times New Roman"/>
                <a:cs typeface="Times New Roman"/>
              </a:rPr>
              <a:t>w</a:t>
            </a:r>
            <a:r>
              <a:rPr lang="en-US" sz="2400" i="1" baseline="-25000" dirty="0" err="1">
                <a:latin typeface="Times New Roman"/>
                <a:cs typeface="Times New Roman"/>
              </a:rPr>
              <a:t>ij</a:t>
            </a:r>
            <a:r>
              <a:rPr lang="en-US" sz="2400" i="1" dirty="0" err="1">
                <a:latin typeface="Times New Roman"/>
                <a:cs typeface="Times New Roman"/>
              </a:rPr>
              <a:t>h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801510" y="3180411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latin typeface="Times New Roman"/>
                <a:cs typeface="Times New Roman"/>
              </a:rPr>
              <a:t>v</a:t>
            </a:r>
            <a:r>
              <a:rPr lang="en-US" sz="2400" i="1" baseline="-25000" dirty="0" err="1">
                <a:latin typeface="Times New Roman"/>
                <a:cs typeface="Times New Roman"/>
              </a:rPr>
              <a:t>o</a:t>
            </a:r>
            <a:r>
              <a:rPr lang="en-US" sz="2400" i="1" baseline="-25000" dirty="0">
                <a:latin typeface="Times New Roman"/>
                <a:cs typeface="Times New Roman"/>
              </a:rPr>
              <a:t> </a:t>
            </a:r>
            <a:r>
              <a:rPr lang="en-US" sz="2400" i="1" dirty="0">
                <a:latin typeface="Times New Roman"/>
                <a:cs typeface="Times New Roman"/>
              </a:rPr>
              <a:t>or</a:t>
            </a:r>
            <a:r>
              <a:rPr lang="en-US" sz="2400" i="1" baseline="-25000" dirty="0">
                <a:latin typeface="Times New Roman"/>
                <a:cs typeface="Times New Roman"/>
              </a:rPr>
              <a:t> </a:t>
            </a:r>
            <a:r>
              <a:rPr lang="en-US" sz="2400" i="1" dirty="0">
                <a:latin typeface="Times New Roman"/>
                <a:cs typeface="Times New Roman"/>
              </a:rPr>
              <a:t>h</a:t>
            </a:r>
            <a:r>
              <a:rPr lang="en-US" sz="2400" i="1" baseline="-25000" dirty="0"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78152" y="1658231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Oscar Winner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98357" y="168683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SF/Fantasy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98385" y="1319326"/>
            <a:ext cx="33127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Recall = Relaxation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869564" y="3058563"/>
            <a:ext cx="505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latin typeface="Times New Roman"/>
                <a:cs typeface="Times New Roman"/>
              </a:rPr>
              <a:t>w</a:t>
            </a:r>
            <a:r>
              <a:rPr lang="en-US" sz="2400" i="1" baseline="-25000" dirty="0" err="1">
                <a:latin typeface="Times New Roman"/>
                <a:cs typeface="Times New Roman"/>
              </a:rPr>
              <a:t>ij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3832120" y="2070200"/>
            <a:ext cx="391762" cy="37666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816973" y="1984110"/>
            <a:ext cx="1180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/>
                <a:cs typeface="Times New Roman"/>
              </a:rPr>
              <a:t>Σ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r>
              <a:rPr lang="en-US" sz="2400" i="1" dirty="0">
                <a:latin typeface="Times New Roman"/>
                <a:cs typeface="Times New Roman"/>
              </a:rPr>
              <a:t>=</a:t>
            </a:r>
            <a:r>
              <a:rPr lang="en-US" sz="2400" i="1" dirty="0" err="1">
                <a:latin typeface="Times New Roman"/>
                <a:cs typeface="Times New Roman"/>
              </a:rPr>
              <a:t>w</a:t>
            </a:r>
            <a:r>
              <a:rPr lang="en-US" sz="2400" i="1" baseline="-25000" dirty="0" err="1">
                <a:latin typeface="Times New Roman"/>
                <a:cs typeface="Times New Roman"/>
              </a:rPr>
              <a:t>ij</a:t>
            </a:r>
            <a:r>
              <a:rPr lang="en-US" sz="2400" i="1" dirty="0" err="1">
                <a:latin typeface="Times New Roman"/>
                <a:cs typeface="Times New Roman"/>
              </a:rPr>
              <a:t>v</a:t>
            </a:r>
            <a:r>
              <a:rPr lang="en-US" sz="2400" i="1" baseline="-25000" dirty="0" err="1">
                <a:latin typeface="Times New Roman"/>
                <a:cs typeface="Times New Roman"/>
              </a:rPr>
              <a:t>i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4488221" y="4476399"/>
            <a:ext cx="391762" cy="3766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567374" y="4476399"/>
            <a:ext cx="391762" cy="3766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712827" y="4476399"/>
            <a:ext cx="391762" cy="3766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8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 animBg="1"/>
      <p:bldP spid="35" grpId="0" animBg="1"/>
      <p:bldP spid="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Restricted </a:t>
            </a:r>
            <a:r>
              <a:rPr lang="en-US" dirty="0" err="1"/>
              <a:t>Boltzman</a:t>
            </a:r>
            <a:r>
              <a:rPr lang="en-US" dirty="0"/>
              <a:t> Machine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3986-609C-7742-BE63-CD570B96C033}" type="slidenum">
              <a:rPr lang="en-US" smtClean="0"/>
              <a:t>11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449" y="1897862"/>
            <a:ext cx="7690293" cy="33431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95101" y="6136699"/>
            <a:ext cx="847000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400" u="sng" dirty="0"/>
              <a:t>Source:  </a:t>
            </a:r>
            <a:r>
              <a:rPr lang="en-US" sz="1400" u="sng" dirty="0">
                <a:hlinkClick r:id="rId3"/>
              </a:rPr>
              <a:t>http://blog.echen.me/2011/07/18/introduction-to-restricted-boltzmann-machines/</a:t>
            </a:r>
          </a:p>
          <a:p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 rot="16200000">
            <a:off x="3583034" y="4028281"/>
            <a:ext cx="272993" cy="2561450"/>
          </a:xfrm>
          <a:prstGeom prst="leftBrace">
            <a:avLst>
              <a:gd name="adj1" fmla="val 13418"/>
              <a:gd name="adj2" fmla="val 6168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 rot="16200000">
            <a:off x="5553417" y="4219453"/>
            <a:ext cx="272993" cy="2452100"/>
          </a:xfrm>
          <a:prstGeom prst="leftBrace">
            <a:avLst>
              <a:gd name="adj1" fmla="val 13418"/>
              <a:gd name="adj2" fmla="val 5118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50204" y="5515713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SF/Fantasy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55794" y="5510075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Oscar Winner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99201" y="2059443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j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72962" y="4407264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i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88541" y="1200567"/>
            <a:ext cx="286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Times New Roman"/>
                <a:cs typeface="Times New Roman"/>
              </a:rPr>
              <a:t>h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r>
              <a:rPr lang="en-US" sz="2400" dirty="0">
                <a:latin typeface="Times New Roman"/>
                <a:cs typeface="Times New Roman"/>
                <a:sym typeface="Wingdings"/>
              </a:rPr>
              <a:t></a:t>
            </a:r>
            <a:r>
              <a:rPr lang="en-US" sz="2400" i="1" dirty="0">
                <a:latin typeface="Times New Roman"/>
                <a:cs typeface="Times New Roman"/>
                <a:sym typeface="Wingdings"/>
              </a:rPr>
              <a:t> </a:t>
            </a:r>
            <a:r>
              <a:rPr lang="en-US" sz="2400" i="1" dirty="0" err="1">
                <a:latin typeface="Times New Roman"/>
                <a:cs typeface="Times New Roman"/>
              </a:rPr>
              <a:t>p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r>
              <a:rPr lang="en-US" sz="2400" i="1" dirty="0">
                <a:latin typeface="Times New Roman"/>
                <a:cs typeface="Times New Roman"/>
              </a:rPr>
              <a:t>=1/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1-e</a:t>
            </a:r>
            <a:r>
              <a:rPr lang="en-US" sz="2400" i="1" baseline="30000" dirty="0">
                <a:latin typeface="Times New Roman"/>
                <a:cs typeface="Times New Roman"/>
              </a:rPr>
              <a:t>-</a:t>
            </a:r>
            <a:r>
              <a:rPr lang="en-US" sz="2400" baseline="30000" dirty="0">
                <a:latin typeface="Times New Roman"/>
                <a:cs typeface="Times New Roman"/>
              </a:rPr>
              <a:t>Σ</a:t>
            </a:r>
            <a:r>
              <a:rPr lang="en-US" sz="2400" i="1" baseline="30000" dirty="0">
                <a:latin typeface="Times New Roman"/>
                <a:cs typeface="Times New Roman"/>
              </a:rPr>
              <a:t>j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21" name="Up Arrow 20"/>
          <p:cNvSpPr/>
          <p:nvPr/>
        </p:nvSpPr>
        <p:spPr>
          <a:xfrm>
            <a:off x="3959137" y="1700806"/>
            <a:ext cx="150673" cy="33739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698172" y="5209835"/>
            <a:ext cx="2765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v</a:t>
            </a:r>
            <a:r>
              <a:rPr lang="en-US" sz="2400" i="1" baseline="-25000" dirty="0">
                <a:latin typeface="Times New Roman"/>
                <a:cs typeface="Times New Roman"/>
              </a:rPr>
              <a:t>i</a:t>
            </a:r>
            <a:r>
              <a:rPr lang="en-US" sz="2400" dirty="0">
                <a:latin typeface="Times New Roman"/>
                <a:cs typeface="Times New Roman"/>
                <a:sym typeface="Wingdings"/>
              </a:rPr>
              <a:t></a:t>
            </a:r>
            <a:r>
              <a:rPr lang="en-US" sz="2400" i="1" dirty="0">
                <a:latin typeface="Times New Roman"/>
                <a:cs typeface="Times New Roman"/>
                <a:sym typeface="Wingdings"/>
              </a:rPr>
              <a:t> </a:t>
            </a:r>
            <a:r>
              <a:rPr lang="en-US" sz="2400" i="1" dirty="0">
                <a:latin typeface="Times New Roman"/>
                <a:cs typeface="Times New Roman"/>
              </a:rPr>
              <a:t>p</a:t>
            </a:r>
            <a:r>
              <a:rPr lang="en-US" sz="2400" i="1" baseline="-25000" dirty="0">
                <a:latin typeface="Times New Roman"/>
                <a:cs typeface="Times New Roman"/>
              </a:rPr>
              <a:t>i</a:t>
            </a:r>
            <a:r>
              <a:rPr lang="en-US" sz="2400" i="1" dirty="0">
                <a:latin typeface="Times New Roman"/>
                <a:cs typeface="Times New Roman"/>
              </a:rPr>
              <a:t>=1/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1-e</a:t>
            </a:r>
            <a:r>
              <a:rPr lang="en-US" sz="2400" i="1" baseline="30000" dirty="0">
                <a:latin typeface="Times New Roman"/>
                <a:cs typeface="Times New Roman"/>
              </a:rPr>
              <a:t>-</a:t>
            </a:r>
            <a:r>
              <a:rPr lang="en-US" sz="2400" baseline="30000" dirty="0">
                <a:latin typeface="Times New Roman"/>
                <a:cs typeface="Times New Roman"/>
              </a:rPr>
              <a:t>Σ</a:t>
            </a:r>
            <a:r>
              <a:rPr lang="en-US" sz="2400" i="1" baseline="30000" dirty="0">
                <a:latin typeface="Times New Roman"/>
                <a:cs typeface="Times New Roman"/>
              </a:rPr>
              <a:t>i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2788845" y="4885349"/>
            <a:ext cx="161436" cy="40111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675074" y="4391399"/>
            <a:ext cx="1197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/>
                <a:cs typeface="Times New Roman"/>
              </a:rPr>
              <a:t>Σ</a:t>
            </a:r>
            <a:r>
              <a:rPr lang="en-US" sz="2400" i="1" baseline="-25000" dirty="0" err="1">
                <a:latin typeface="Times New Roman"/>
                <a:cs typeface="Times New Roman"/>
              </a:rPr>
              <a:t>i</a:t>
            </a:r>
            <a:r>
              <a:rPr lang="en-US" sz="2400" i="1" dirty="0">
                <a:latin typeface="Times New Roman"/>
                <a:cs typeface="Times New Roman"/>
              </a:rPr>
              <a:t>=</a:t>
            </a:r>
            <a:r>
              <a:rPr lang="en-US" sz="2400" i="1" dirty="0" err="1">
                <a:latin typeface="Times New Roman"/>
                <a:cs typeface="Times New Roman"/>
              </a:rPr>
              <a:t>w</a:t>
            </a:r>
            <a:r>
              <a:rPr lang="en-US" sz="2400" i="1" baseline="-25000" dirty="0" err="1">
                <a:latin typeface="Times New Roman"/>
                <a:cs typeface="Times New Roman"/>
              </a:rPr>
              <a:t>ij</a:t>
            </a:r>
            <a:r>
              <a:rPr lang="en-US" sz="2400" i="1" dirty="0" err="1">
                <a:latin typeface="Times New Roman"/>
                <a:cs typeface="Times New Roman"/>
              </a:rPr>
              <a:t>h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801510" y="3180411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latin typeface="Times New Roman"/>
                <a:cs typeface="Times New Roman"/>
              </a:rPr>
              <a:t>v</a:t>
            </a:r>
            <a:r>
              <a:rPr lang="en-US" sz="2400" i="1" baseline="-25000" dirty="0" err="1">
                <a:latin typeface="Times New Roman"/>
                <a:cs typeface="Times New Roman"/>
              </a:rPr>
              <a:t>o</a:t>
            </a:r>
            <a:r>
              <a:rPr lang="en-US" sz="2400" i="1" baseline="-25000" dirty="0">
                <a:latin typeface="Times New Roman"/>
                <a:cs typeface="Times New Roman"/>
              </a:rPr>
              <a:t> </a:t>
            </a:r>
            <a:r>
              <a:rPr lang="en-US" sz="2400" i="1" dirty="0">
                <a:latin typeface="Times New Roman"/>
                <a:cs typeface="Times New Roman"/>
              </a:rPr>
              <a:t>or</a:t>
            </a:r>
            <a:r>
              <a:rPr lang="en-US" sz="2400" i="1" baseline="-25000" dirty="0">
                <a:latin typeface="Times New Roman"/>
                <a:cs typeface="Times New Roman"/>
              </a:rPr>
              <a:t> </a:t>
            </a:r>
            <a:r>
              <a:rPr lang="en-US" sz="2400" i="1" dirty="0">
                <a:latin typeface="Times New Roman"/>
                <a:cs typeface="Times New Roman"/>
              </a:rPr>
              <a:t>h</a:t>
            </a:r>
            <a:r>
              <a:rPr lang="en-US" sz="2400" i="1" baseline="-25000" dirty="0"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81634" y="1656778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Oscar Winner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03631" y="1684603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SF/Fantasy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98385" y="1319326"/>
            <a:ext cx="33127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Recall = Relaxation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869564" y="3058563"/>
            <a:ext cx="505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latin typeface="Times New Roman"/>
                <a:cs typeface="Times New Roman"/>
              </a:rPr>
              <a:t>w</a:t>
            </a:r>
            <a:r>
              <a:rPr lang="en-US" sz="2400" i="1" baseline="-25000" dirty="0" err="1">
                <a:latin typeface="Times New Roman"/>
                <a:cs typeface="Times New Roman"/>
              </a:rPr>
              <a:t>ij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975563" y="2051789"/>
            <a:ext cx="391762" cy="37666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811614" y="1978649"/>
            <a:ext cx="1180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/>
                <a:cs typeface="Times New Roman"/>
              </a:rPr>
              <a:t>Σ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r>
              <a:rPr lang="en-US" sz="2400" i="1" dirty="0">
                <a:latin typeface="Times New Roman"/>
                <a:cs typeface="Times New Roman"/>
              </a:rPr>
              <a:t>=</a:t>
            </a:r>
            <a:r>
              <a:rPr lang="en-US" sz="2400" i="1" dirty="0" err="1">
                <a:latin typeface="Times New Roman"/>
                <a:cs typeface="Times New Roman"/>
              </a:rPr>
              <a:t>w</a:t>
            </a:r>
            <a:r>
              <a:rPr lang="en-US" sz="2400" i="1" baseline="-25000" dirty="0" err="1">
                <a:latin typeface="Times New Roman"/>
                <a:cs typeface="Times New Roman"/>
              </a:rPr>
              <a:t>ij</a:t>
            </a:r>
            <a:r>
              <a:rPr lang="en-US" sz="2400" i="1" dirty="0" err="1">
                <a:latin typeface="Times New Roman"/>
                <a:cs typeface="Times New Roman"/>
              </a:rPr>
              <a:t>v</a:t>
            </a:r>
            <a:r>
              <a:rPr lang="en-US" sz="2400" i="1" baseline="-25000" dirty="0" err="1">
                <a:latin typeface="Times New Roman"/>
                <a:cs typeface="Times New Roman"/>
              </a:rPr>
              <a:t>i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5438658" y="4476399"/>
            <a:ext cx="391762" cy="3766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408490" y="4451228"/>
            <a:ext cx="391762" cy="3766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513071" y="4476399"/>
            <a:ext cx="391762" cy="3766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7" grpId="0" animBg="1"/>
      <p:bldP spid="38" grpId="0" animBg="1"/>
      <p:bldP spid="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Restricted </a:t>
            </a:r>
            <a:r>
              <a:rPr lang="en-US" dirty="0" err="1"/>
              <a:t>Boltzman</a:t>
            </a:r>
            <a:r>
              <a:rPr lang="en-US" dirty="0"/>
              <a:t> Machine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3986-609C-7742-BE63-CD570B96C033}" type="slidenum">
              <a:rPr lang="en-US" smtClean="0"/>
              <a:t>12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449" y="1897862"/>
            <a:ext cx="7690293" cy="33431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95101" y="6136699"/>
            <a:ext cx="847000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400" u="sng" dirty="0"/>
              <a:t>Source:  </a:t>
            </a:r>
            <a:r>
              <a:rPr lang="en-US" sz="1400" u="sng" dirty="0">
                <a:hlinkClick r:id="rId3"/>
              </a:rPr>
              <a:t>http://blog.echen.me/2011/07/18/introduction-to-restricted-boltzmann-machines/</a:t>
            </a:r>
          </a:p>
          <a:p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 rot="16200000">
            <a:off x="3583034" y="4028281"/>
            <a:ext cx="272993" cy="2561450"/>
          </a:xfrm>
          <a:prstGeom prst="leftBrace">
            <a:avLst>
              <a:gd name="adj1" fmla="val 13418"/>
              <a:gd name="adj2" fmla="val 6168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 rot="16200000">
            <a:off x="5553417" y="4219453"/>
            <a:ext cx="272993" cy="2452100"/>
          </a:xfrm>
          <a:prstGeom prst="leftBrace">
            <a:avLst>
              <a:gd name="adj1" fmla="val 13418"/>
              <a:gd name="adj2" fmla="val 5118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50204" y="5515713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SF/Fantasy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55794" y="5510075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Oscar Winner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99201" y="2059443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j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72962" y="4407264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i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99802" y="4423685"/>
            <a:ext cx="1197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/>
                <a:cs typeface="Times New Roman"/>
              </a:rPr>
              <a:t>Σ</a:t>
            </a:r>
            <a:r>
              <a:rPr lang="en-US" sz="2400" i="1" baseline="-25000" dirty="0" err="1">
                <a:latin typeface="Times New Roman"/>
                <a:cs typeface="Times New Roman"/>
              </a:rPr>
              <a:t>i</a:t>
            </a:r>
            <a:r>
              <a:rPr lang="en-US" sz="2400" i="1" dirty="0">
                <a:latin typeface="Times New Roman"/>
                <a:cs typeface="Times New Roman"/>
              </a:rPr>
              <a:t>=</a:t>
            </a:r>
            <a:r>
              <a:rPr lang="en-US" sz="2400" i="1" dirty="0" err="1">
                <a:latin typeface="Times New Roman"/>
                <a:cs typeface="Times New Roman"/>
              </a:rPr>
              <a:t>w</a:t>
            </a:r>
            <a:r>
              <a:rPr lang="en-US" sz="2400" i="1" baseline="-25000" dirty="0" err="1">
                <a:latin typeface="Times New Roman"/>
                <a:cs typeface="Times New Roman"/>
              </a:rPr>
              <a:t>ij</a:t>
            </a:r>
            <a:r>
              <a:rPr lang="en-US" sz="2400" i="1" dirty="0" err="1">
                <a:latin typeface="Times New Roman"/>
                <a:cs typeface="Times New Roman"/>
              </a:rPr>
              <a:t>h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88541" y="1200567"/>
            <a:ext cx="286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Times New Roman"/>
                <a:cs typeface="Times New Roman"/>
              </a:rPr>
              <a:t>h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r>
              <a:rPr lang="en-US" sz="2400" dirty="0">
                <a:latin typeface="Times New Roman"/>
                <a:cs typeface="Times New Roman"/>
                <a:sym typeface="Wingdings"/>
              </a:rPr>
              <a:t></a:t>
            </a:r>
            <a:r>
              <a:rPr lang="en-US" sz="2400" i="1" dirty="0">
                <a:latin typeface="Times New Roman"/>
                <a:cs typeface="Times New Roman"/>
                <a:sym typeface="Wingdings"/>
              </a:rPr>
              <a:t> </a:t>
            </a:r>
            <a:r>
              <a:rPr lang="en-US" sz="2400" i="1" dirty="0" err="1">
                <a:latin typeface="Times New Roman"/>
                <a:cs typeface="Times New Roman"/>
              </a:rPr>
              <a:t>p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r>
              <a:rPr lang="en-US" sz="2400" i="1" dirty="0">
                <a:latin typeface="Times New Roman"/>
                <a:cs typeface="Times New Roman"/>
              </a:rPr>
              <a:t>=1/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1-e</a:t>
            </a:r>
            <a:r>
              <a:rPr lang="en-US" sz="2400" i="1" baseline="30000" dirty="0">
                <a:latin typeface="Times New Roman"/>
                <a:cs typeface="Times New Roman"/>
              </a:rPr>
              <a:t>-</a:t>
            </a:r>
            <a:r>
              <a:rPr lang="en-US" sz="2400" baseline="30000" dirty="0">
                <a:latin typeface="Times New Roman"/>
                <a:cs typeface="Times New Roman"/>
              </a:rPr>
              <a:t>Σ</a:t>
            </a:r>
            <a:r>
              <a:rPr lang="en-US" sz="2400" i="1" baseline="30000" dirty="0">
                <a:latin typeface="Times New Roman"/>
                <a:cs typeface="Times New Roman"/>
              </a:rPr>
              <a:t>j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21" name="Up Arrow 20"/>
          <p:cNvSpPr/>
          <p:nvPr/>
        </p:nvSpPr>
        <p:spPr>
          <a:xfrm>
            <a:off x="3959137" y="1700806"/>
            <a:ext cx="150673" cy="33739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698172" y="5209835"/>
            <a:ext cx="2765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v</a:t>
            </a:r>
            <a:r>
              <a:rPr lang="en-US" sz="2400" i="1" baseline="-25000" dirty="0">
                <a:latin typeface="Times New Roman"/>
                <a:cs typeface="Times New Roman"/>
              </a:rPr>
              <a:t>i</a:t>
            </a:r>
            <a:r>
              <a:rPr lang="en-US" sz="2400" dirty="0">
                <a:latin typeface="Times New Roman"/>
                <a:cs typeface="Times New Roman"/>
                <a:sym typeface="Wingdings"/>
              </a:rPr>
              <a:t></a:t>
            </a:r>
            <a:r>
              <a:rPr lang="en-US" sz="2400" i="1" dirty="0">
                <a:latin typeface="Times New Roman"/>
                <a:cs typeface="Times New Roman"/>
                <a:sym typeface="Wingdings"/>
              </a:rPr>
              <a:t> </a:t>
            </a:r>
            <a:r>
              <a:rPr lang="en-US" sz="2400" i="1" dirty="0">
                <a:latin typeface="Times New Roman"/>
                <a:cs typeface="Times New Roman"/>
              </a:rPr>
              <a:t>p</a:t>
            </a:r>
            <a:r>
              <a:rPr lang="en-US" sz="2400" i="1" baseline="-25000" dirty="0">
                <a:latin typeface="Times New Roman"/>
                <a:cs typeface="Times New Roman"/>
              </a:rPr>
              <a:t>i</a:t>
            </a:r>
            <a:r>
              <a:rPr lang="en-US" sz="2400" i="1" dirty="0">
                <a:latin typeface="Times New Roman"/>
                <a:cs typeface="Times New Roman"/>
              </a:rPr>
              <a:t>=1/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1-e</a:t>
            </a:r>
            <a:r>
              <a:rPr lang="en-US" sz="2400" i="1" baseline="30000" dirty="0">
                <a:latin typeface="Times New Roman"/>
                <a:cs typeface="Times New Roman"/>
              </a:rPr>
              <a:t>-</a:t>
            </a:r>
            <a:r>
              <a:rPr lang="en-US" sz="2400" baseline="30000" dirty="0">
                <a:latin typeface="Times New Roman"/>
                <a:cs typeface="Times New Roman"/>
              </a:rPr>
              <a:t>Σ</a:t>
            </a:r>
            <a:r>
              <a:rPr lang="en-US" sz="2400" i="1" baseline="30000" dirty="0">
                <a:latin typeface="Times New Roman"/>
                <a:cs typeface="Times New Roman"/>
              </a:rPr>
              <a:t>i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2788845" y="4885349"/>
            <a:ext cx="161436" cy="40111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522862" y="1235101"/>
            <a:ext cx="41451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Learning = ~ Gradient Descent</a:t>
            </a:r>
          </a:p>
          <a:p>
            <a:r>
              <a:rPr lang="en-US" sz="2400" dirty="0"/>
              <a:t>        = </a:t>
            </a:r>
            <a:r>
              <a:rPr lang="en-US" sz="2400" dirty="0" err="1"/>
              <a:t>Constrastive</a:t>
            </a:r>
            <a:r>
              <a:rPr lang="en-US" sz="2400" dirty="0"/>
              <a:t> Divergence</a:t>
            </a:r>
          </a:p>
          <a:p>
            <a:endParaRPr lang="en-US" sz="2400" dirty="0"/>
          </a:p>
          <a:p>
            <a:r>
              <a:rPr lang="en-US" sz="2400" dirty="0"/>
              <a:t>	Update hidden units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44020" y="3053642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P=</a:t>
            </a:r>
            <a:r>
              <a:rPr lang="en-US" sz="2400" i="1" dirty="0" err="1">
                <a:latin typeface="Times New Roman"/>
                <a:cs typeface="Times New Roman"/>
              </a:rPr>
              <a:t>P+v</a:t>
            </a:r>
            <a:r>
              <a:rPr lang="en-US" sz="2400" i="1" baseline="-25000" dirty="0" err="1">
                <a:latin typeface="Times New Roman"/>
                <a:cs typeface="Times New Roman"/>
              </a:rPr>
              <a:t>i</a:t>
            </a:r>
            <a:r>
              <a:rPr lang="en-US" sz="2400" i="1" dirty="0" err="1">
                <a:latin typeface="Times New Roman"/>
                <a:cs typeface="Times New Roman"/>
              </a:rPr>
              <a:t>h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578136" y="4476399"/>
            <a:ext cx="391762" cy="3766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488221" y="4476399"/>
            <a:ext cx="391762" cy="3766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380715" y="4466832"/>
            <a:ext cx="391762" cy="3766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801510" y="3180411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latin typeface="Times New Roman"/>
                <a:cs typeface="Times New Roman"/>
              </a:rPr>
              <a:t>v</a:t>
            </a:r>
            <a:r>
              <a:rPr lang="en-US" sz="2400" i="1" baseline="-25000" dirty="0" err="1">
                <a:latin typeface="Times New Roman"/>
                <a:cs typeface="Times New Roman"/>
              </a:rPr>
              <a:t>o</a:t>
            </a:r>
            <a:r>
              <a:rPr lang="en-US" sz="2400" i="1" baseline="-25000" dirty="0">
                <a:latin typeface="Times New Roman"/>
                <a:cs typeface="Times New Roman"/>
              </a:rPr>
              <a:t> </a:t>
            </a:r>
            <a:r>
              <a:rPr lang="en-US" sz="2400" i="1" dirty="0">
                <a:latin typeface="Times New Roman"/>
                <a:cs typeface="Times New Roman"/>
              </a:rPr>
              <a:t>or</a:t>
            </a:r>
            <a:r>
              <a:rPr lang="en-US" sz="2400" i="1" baseline="-25000" dirty="0">
                <a:latin typeface="Times New Roman"/>
                <a:cs typeface="Times New Roman"/>
              </a:rPr>
              <a:t> </a:t>
            </a:r>
            <a:r>
              <a:rPr lang="en-US" sz="2400" i="1" dirty="0">
                <a:latin typeface="Times New Roman"/>
                <a:cs typeface="Times New Roman"/>
              </a:rPr>
              <a:t>h</a:t>
            </a:r>
            <a:r>
              <a:rPr lang="en-US" sz="2400" i="1" baseline="-25000" dirty="0"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31" name="Oval 30"/>
          <p:cNvSpPr/>
          <p:nvPr/>
        </p:nvSpPr>
        <p:spPr>
          <a:xfrm>
            <a:off x="3832120" y="2070200"/>
            <a:ext cx="391762" cy="37666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816973" y="1984110"/>
            <a:ext cx="1180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/>
                <a:cs typeface="Times New Roman"/>
              </a:rPr>
              <a:t>Σ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r>
              <a:rPr lang="en-US" sz="2400" i="1" dirty="0">
                <a:latin typeface="Times New Roman"/>
                <a:cs typeface="Times New Roman"/>
              </a:rPr>
              <a:t>=</a:t>
            </a:r>
            <a:r>
              <a:rPr lang="en-US" sz="2400" i="1" dirty="0" err="1">
                <a:latin typeface="Times New Roman"/>
                <a:cs typeface="Times New Roman"/>
              </a:rPr>
              <a:t>w</a:t>
            </a:r>
            <a:r>
              <a:rPr lang="en-US" sz="2400" i="1" baseline="-25000" dirty="0" err="1">
                <a:latin typeface="Times New Roman"/>
                <a:cs typeface="Times New Roman"/>
              </a:rPr>
              <a:t>ij</a:t>
            </a:r>
            <a:r>
              <a:rPr lang="en-US" sz="2400" i="1" dirty="0" err="1">
                <a:latin typeface="Times New Roman"/>
                <a:cs typeface="Times New Roman"/>
              </a:rPr>
              <a:t>v</a:t>
            </a:r>
            <a:r>
              <a:rPr lang="en-US" sz="2400" i="1" baseline="-25000" dirty="0" err="1">
                <a:latin typeface="Times New Roman"/>
                <a:cs typeface="Times New Roman"/>
              </a:rPr>
              <a:t>i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6797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Restricted </a:t>
            </a:r>
            <a:r>
              <a:rPr lang="en-US" dirty="0" err="1"/>
              <a:t>Boltzman</a:t>
            </a:r>
            <a:r>
              <a:rPr lang="en-US" dirty="0"/>
              <a:t> Machine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3986-609C-7742-BE63-CD570B96C033}" type="slidenum">
              <a:rPr lang="en-US" smtClean="0"/>
              <a:t>13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449" y="1897862"/>
            <a:ext cx="7690293" cy="33431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95101" y="6136699"/>
            <a:ext cx="847000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400" u="sng" dirty="0"/>
              <a:t>Source:  </a:t>
            </a:r>
            <a:r>
              <a:rPr lang="en-US" sz="1400" u="sng" dirty="0">
                <a:hlinkClick r:id="rId3"/>
              </a:rPr>
              <a:t>http://blog.echen.me/2011/07/18/introduction-to-restricted-boltzmann-machines/</a:t>
            </a:r>
          </a:p>
          <a:p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 rot="16200000">
            <a:off x="3583034" y="4028281"/>
            <a:ext cx="272993" cy="2561450"/>
          </a:xfrm>
          <a:prstGeom prst="leftBrace">
            <a:avLst>
              <a:gd name="adj1" fmla="val 13418"/>
              <a:gd name="adj2" fmla="val 6168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 rot="16200000">
            <a:off x="5553417" y="4219453"/>
            <a:ext cx="272993" cy="2452100"/>
          </a:xfrm>
          <a:prstGeom prst="leftBrace">
            <a:avLst>
              <a:gd name="adj1" fmla="val 13418"/>
              <a:gd name="adj2" fmla="val 5118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50204" y="5515713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SF/Fantasy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55794" y="5510075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Oscar Winner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99201" y="2059443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j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72962" y="4407264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i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88541" y="1200567"/>
            <a:ext cx="286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Times New Roman"/>
                <a:cs typeface="Times New Roman"/>
              </a:rPr>
              <a:t>h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r>
              <a:rPr lang="en-US" sz="2400" dirty="0">
                <a:latin typeface="Times New Roman"/>
                <a:cs typeface="Times New Roman"/>
                <a:sym typeface="Wingdings"/>
              </a:rPr>
              <a:t></a:t>
            </a:r>
            <a:r>
              <a:rPr lang="en-US" sz="2400" i="1" dirty="0">
                <a:latin typeface="Times New Roman"/>
                <a:cs typeface="Times New Roman"/>
                <a:sym typeface="Wingdings"/>
              </a:rPr>
              <a:t> </a:t>
            </a:r>
            <a:r>
              <a:rPr lang="en-US" sz="2400" i="1" dirty="0" err="1">
                <a:latin typeface="Times New Roman"/>
                <a:cs typeface="Times New Roman"/>
              </a:rPr>
              <a:t>p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r>
              <a:rPr lang="en-US" sz="2400" i="1" dirty="0">
                <a:latin typeface="Times New Roman"/>
                <a:cs typeface="Times New Roman"/>
              </a:rPr>
              <a:t>=1/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1-e</a:t>
            </a:r>
            <a:r>
              <a:rPr lang="en-US" sz="2400" i="1" baseline="30000" dirty="0">
                <a:latin typeface="Times New Roman"/>
                <a:cs typeface="Times New Roman"/>
              </a:rPr>
              <a:t>-</a:t>
            </a:r>
            <a:r>
              <a:rPr lang="en-US" sz="2400" baseline="30000" dirty="0">
                <a:latin typeface="Times New Roman"/>
                <a:cs typeface="Times New Roman"/>
              </a:rPr>
              <a:t>Σ</a:t>
            </a:r>
            <a:r>
              <a:rPr lang="en-US" sz="2400" i="1" baseline="30000" dirty="0">
                <a:latin typeface="Times New Roman"/>
                <a:cs typeface="Times New Roman"/>
              </a:rPr>
              <a:t>j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21" name="Up Arrow 20"/>
          <p:cNvSpPr/>
          <p:nvPr/>
        </p:nvSpPr>
        <p:spPr>
          <a:xfrm>
            <a:off x="3959137" y="1700806"/>
            <a:ext cx="150673" cy="33739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698172" y="5209835"/>
            <a:ext cx="2765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v</a:t>
            </a:r>
            <a:r>
              <a:rPr lang="en-US" sz="2400" i="1" baseline="-25000" dirty="0">
                <a:latin typeface="Times New Roman"/>
                <a:cs typeface="Times New Roman"/>
              </a:rPr>
              <a:t>i</a:t>
            </a:r>
            <a:r>
              <a:rPr lang="en-US" sz="2400" dirty="0">
                <a:latin typeface="Times New Roman"/>
                <a:cs typeface="Times New Roman"/>
                <a:sym typeface="Wingdings"/>
              </a:rPr>
              <a:t></a:t>
            </a:r>
            <a:r>
              <a:rPr lang="en-US" sz="2400" i="1" dirty="0">
                <a:latin typeface="Times New Roman"/>
                <a:cs typeface="Times New Roman"/>
                <a:sym typeface="Wingdings"/>
              </a:rPr>
              <a:t> </a:t>
            </a:r>
            <a:r>
              <a:rPr lang="en-US" sz="2400" i="1" dirty="0">
                <a:latin typeface="Times New Roman"/>
                <a:cs typeface="Times New Roman"/>
              </a:rPr>
              <a:t>p</a:t>
            </a:r>
            <a:r>
              <a:rPr lang="en-US" sz="2400" i="1" baseline="-25000" dirty="0">
                <a:latin typeface="Times New Roman"/>
                <a:cs typeface="Times New Roman"/>
              </a:rPr>
              <a:t>i</a:t>
            </a:r>
            <a:r>
              <a:rPr lang="en-US" sz="2400" i="1" dirty="0">
                <a:latin typeface="Times New Roman"/>
                <a:cs typeface="Times New Roman"/>
              </a:rPr>
              <a:t>=1/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1-e</a:t>
            </a:r>
            <a:r>
              <a:rPr lang="en-US" sz="2400" i="1" baseline="30000" dirty="0">
                <a:latin typeface="Times New Roman"/>
                <a:cs typeface="Times New Roman"/>
              </a:rPr>
              <a:t>-</a:t>
            </a:r>
            <a:r>
              <a:rPr lang="en-US" sz="2400" baseline="30000" dirty="0">
                <a:latin typeface="Times New Roman"/>
                <a:cs typeface="Times New Roman"/>
              </a:rPr>
              <a:t>Σ</a:t>
            </a:r>
            <a:r>
              <a:rPr lang="en-US" sz="2400" i="1" baseline="30000" dirty="0">
                <a:latin typeface="Times New Roman"/>
                <a:cs typeface="Times New Roman"/>
              </a:rPr>
              <a:t>i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2788845" y="4885349"/>
            <a:ext cx="161436" cy="40111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522862" y="1235101"/>
            <a:ext cx="41451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Learning = ~ Gradient Descent</a:t>
            </a:r>
          </a:p>
          <a:p>
            <a:r>
              <a:rPr lang="en-US" sz="2400" dirty="0"/>
              <a:t>        = </a:t>
            </a:r>
            <a:r>
              <a:rPr lang="en-US" sz="2400" dirty="0" err="1"/>
              <a:t>Constrastive</a:t>
            </a:r>
            <a:r>
              <a:rPr lang="en-US" sz="2400" dirty="0"/>
              <a:t> Divergence</a:t>
            </a:r>
          </a:p>
          <a:p>
            <a:endParaRPr lang="en-US" sz="2400" dirty="0"/>
          </a:p>
          <a:p>
            <a:r>
              <a:rPr lang="en-US" sz="2400" dirty="0"/>
              <a:t>	Reconstruct visible units</a:t>
            </a:r>
          </a:p>
        </p:txBody>
      </p:sp>
      <p:sp>
        <p:nvSpPr>
          <p:cNvPr id="29" name="Oval 28"/>
          <p:cNvSpPr/>
          <p:nvPr/>
        </p:nvSpPr>
        <p:spPr>
          <a:xfrm>
            <a:off x="3832120" y="2070200"/>
            <a:ext cx="391762" cy="37666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801510" y="3180411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latin typeface="Times New Roman"/>
                <a:cs typeface="Times New Roman"/>
              </a:rPr>
              <a:t>v</a:t>
            </a:r>
            <a:r>
              <a:rPr lang="en-US" sz="2400" i="1" baseline="-25000" dirty="0" err="1">
                <a:latin typeface="Times New Roman"/>
                <a:cs typeface="Times New Roman"/>
              </a:rPr>
              <a:t>o</a:t>
            </a:r>
            <a:r>
              <a:rPr lang="en-US" sz="2400" i="1" baseline="-25000" dirty="0">
                <a:latin typeface="Times New Roman"/>
                <a:cs typeface="Times New Roman"/>
              </a:rPr>
              <a:t> </a:t>
            </a:r>
            <a:r>
              <a:rPr lang="en-US" sz="2400" i="1" dirty="0">
                <a:latin typeface="Times New Roman"/>
                <a:cs typeface="Times New Roman"/>
              </a:rPr>
              <a:t>or</a:t>
            </a:r>
            <a:r>
              <a:rPr lang="en-US" sz="2400" i="1" baseline="-25000" dirty="0">
                <a:latin typeface="Times New Roman"/>
                <a:cs typeface="Times New Roman"/>
              </a:rPr>
              <a:t> </a:t>
            </a:r>
            <a:r>
              <a:rPr lang="en-US" sz="2400" i="1" dirty="0">
                <a:latin typeface="Times New Roman"/>
                <a:cs typeface="Times New Roman"/>
              </a:rPr>
              <a:t>h</a:t>
            </a:r>
            <a:r>
              <a:rPr lang="en-US" sz="2400" i="1" baseline="-25000" dirty="0"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11670" y="2004998"/>
            <a:ext cx="1180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/>
                <a:cs typeface="Times New Roman"/>
              </a:rPr>
              <a:t>Σ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r>
              <a:rPr lang="en-US" sz="2400" i="1" dirty="0">
                <a:latin typeface="Times New Roman"/>
                <a:cs typeface="Times New Roman"/>
              </a:rPr>
              <a:t>=</a:t>
            </a:r>
            <a:r>
              <a:rPr lang="en-US" sz="2400" i="1" dirty="0" err="1">
                <a:latin typeface="Times New Roman"/>
                <a:cs typeface="Times New Roman"/>
              </a:rPr>
              <a:t>w</a:t>
            </a:r>
            <a:r>
              <a:rPr lang="en-US" sz="2400" i="1" baseline="-25000" dirty="0" err="1">
                <a:latin typeface="Times New Roman"/>
                <a:cs typeface="Times New Roman"/>
              </a:rPr>
              <a:t>ij</a:t>
            </a:r>
            <a:r>
              <a:rPr lang="en-US" sz="2400" i="1" dirty="0" err="1">
                <a:latin typeface="Times New Roman"/>
                <a:cs typeface="Times New Roman"/>
              </a:rPr>
              <a:t>v</a:t>
            </a:r>
            <a:r>
              <a:rPr lang="en-US" sz="2400" i="1" baseline="-25000" dirty="0" err="1">
                <a:latin typeface="Times New Roman"/>
                <a:cs typeface="Times New Roman"/>
              </a:rPr>
              <a:t>i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7380715" y="4466832"/>
            <a:ext cx="391762" cy="3766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578136" y="4488356"/>
            <a:ext cx="391762" cy="3766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703422" y="4473947"/>
            <a:ext cx="391762" cy="3766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699802" y="4423685"/>
            <a:ext cx="1197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/>
                <a:cs typeface="Times New Roman"/>
              </a:rPr>
              <a:t>Σ</a:t>
            </a:r>
            <a:r>
              <a:rPr lang="en-US" sz="2400" i="1" baseline="-25000" dirty="0" err="1">
                <a:latin typeface="Times New Roman"/>
                <a:cs typeface="Times New Roman"/>
              </a:rPr>
              <a:t>i</a:t>
            </a:r>
            <a:r>
              <a:rPr lang="en-US" sz="2400" i="1" dirty="0">
                <a:latin typeface="Times New Roman"/>
                <a:cs typeface="Times New Roman"/>
              </a:rPr>
              <a:t>=</a:t>
            </a:r>
            <a:r>
              <a:rPr lang="en-US" sz="2400" i="1" dirty="0" err="1">
                <a:latin typeface="Times New Roman"/>
                <a:cs typeface="Times New Roman"/>
              </a:rPr>
              <a:t>w</a:t>
            </a:r>
            <a:r>
              <a:rPr lang="en-US" sz="2400" i="1" baseline="-25000" dirty="0" err="1">
                <a:latin typeface="Times New Roman"/>
                <a:cs typeface="Times New Roman"/>
              </a:rPr>
              <a:t>ij</a:t>
            </a:r>
            <a:r>
              <a:rPr lang="en-US" sz="2400" i="1" dirty="0" err="1">
                <a:latin typeface="Times New Roman"/>
                <a:cs typeface="Times New Roman"/>
              </a:rPr>
              <a:t>h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7054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Restricted </a:t>
            </a:r>
            <a:r>
              <a:rPr lang="en-US" dirty="0" err="1"/>
              <a:t>Boltzman</a:t>
            </a:r>
            <a:r>
              <a:rPr lang="en-US" dirty="0"/>
              <a:t> Machine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3986-609C-7742-BE63-CD570B96C033}" type="slidenum">
              <a:rPr lang="en-US" smtClean="0"/>
              <a:t>14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449" y="1897862"/>
            <a:ext cx="7690293" cy="33431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95101" y="6136699"/>
            <a:ext cx="847000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400" u="sng" dirty="0"/>
              <a:t>Source:  </a:t>
            </a:r>
            <a:r>
              <a:rPr lang="en-US" sz="1400" u="sng" dirty="0">
                <a:hlinkClick r:id="rId3"/>
              </a:rPr>
              <a:t>http://blog.echen.me/2011/07/18/introduction-to-restricted-boltzmann-machines/</a:t>
            </a:r>
          </a:p>
          <a:p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 rot="16200000">
            <a:off x="3583034" y="4028281"/>
            <a:ext cx="272993" cy="2561450"/>
          </a:xfrm>
          <a:prstGeom prst="leftBrace">
            <a:avLst>
              <a:gd name="adj1" fmla="val 13418"/>
              <a:gd name="adj2" fmla="val 6168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 rot="16200000">
            <a:off x="5553417" y="4219453"/>
            <a:ext cx="272993" cy="2452100"/>
          </a:xfrm>
          <a:prstGeom prst="leftBrace">
            <a:avLst>
              <a:gd name="adj1" fmla="val 13418"/>
              <a:gd name="adj2" fmla="val 5118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50204" y="5515713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SF/Fantasy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55794" y="5510075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Oscar Winner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99201" y="2059443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j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72962" y="4407264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i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6973" y="1984110"/>
            <a:ext cx="1180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/>
                <a:cs typeface="Times New Roman"/>
              </a:rPr>
              <a:t>Σ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r>
              <a:rPr lang="en-US" sz="2400" i="1" dirty="0">
                <a:latin typeface="Times New Roman"/>
                <a:cs typeface="Times New Roman"/>
              </a:rPr>
              <a:t>=</a:t>
            </a:r>
            <a:r>
              <a:rPr lang="en-US" sz="2400" i="1" dirty="0" err="1">
                <a:latin typeface="Times New Roman"/>
                <a:cs typeface="Times New Roman"/>
              </a:rPr>
              <a:t>w</a:t>
            </a:r>
            <a:r>
              <a:rPr lang="en-US" sz="2400" i="1" baseline="-25000" dirty="0" err="1">
                <a:latin typeface="Times New Roman"/>
                <a:cs typeface="Times New Roman"/>
              </a:rPr>
              <a:t>ij</a:t>
            </a:r>
            <a:r>
              <a:rPr lang="en-US" sz="2400" i="1" dirty="0" err="1">
                <a:latin typeface="Times New Roman"/>
                <a:cs typeface="Times New Roman"/>
              </a:rPr>
              <a:t>v</a:t>
            </a:r>
            <a:r>
              <a:rPr lang="en-US" sz="2400" i="1" baseline="-25000" dirty="0" err="1">
                <a:latin typeface="Times New Roman"/>
                <a:cs typeface="Times New Roman"/>
              </a:rPr>
              <a:t>i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88541" y="1200567"/>
            <a:ext cx="286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Times New Roman"/>
                <a:cs typeface="Times New Roman"/>
              </a:rPr>
              <a:t>h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r>
              <a:rPr lang="en-US" sz="2400" dirty="0">
                <a:latin typeface="Times New Roman"/>
                <a:cs typeface="Times New Roman"/>
                <a:sym typeface="Wingdings"/>
              </a:rPr>
              <a:t></a:t>
            </a:r>
            <a:r>
              <a:rPr lang="en-US" sz="2400" i="1" dirty="0">
                <a:latin typeface="Times New Roman"/>
                <a:cs typeface="Times New Roman"/>
                <a:sym typeface="Wingdings"/>
              </a:rPr>
              <a:t> </a:t>
            </a:r>
            <a:r>
              <a:rPr lang="en-US" sz="2400" i="1" dirty="0" err="1">
                <a:latin typeface="Times New Roman"/>
                <a:cs typeface="Times New Roman"/>
              </a:rPr>
              <a:t>p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r>
              <a:rPr lang="en-US" sz="2400" i="1" dirty="0">
                <a:latin typeface="Times New Roman"/>
                <a:cs typeface="Times New Roman"/>
              </a:rPr>
              <a:t>=1/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1-e</a:t>
            </a:r>
            <a:r>
              <a:rPr lang="en-US" sz="2400" i="1" baseline="30000" dirty="0">
                <a:latin typeface="Times New Roman"/>
                <a:cs typeface="Times New Roman"/>
              </a:rPr>
              <a:t>-</a:t>
            </a:r>
            <a:r>
              <a:rPr lang="en-US" sz="2400" baseline="30000" dirty="0">
                <a:latin typeface="Times New Roman"/>
                <a:cs typeface="Times New Roman"/>
              </a:rPr>
              <a:t>Σ</a:t>
            </a:r>
            <a:r>
              <a:rPr lang="en-US" sz="2400" i="1" baseline="30000" dirty="0">
                <a:latin typeface="Times New Roman"/>
                <a:cs typeface="Times New Roman"/>
              </a:rPr>
              <a:t>j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21" name="Up Arrow 20"/>
          <p:cNvSpPr/>
          <p:nvPr/>
        </p:nvSpPr>
        <p:spPr>
          <a:xfrm>
            <a:off x="3959137" y="1700806"/>
            <a:ext cx="150673" cy="33739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698172" y="5209835"/>
            <a:ext cx="2765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v</a:t>
            </a:r>
            <a:r>
              <a:rPr lang="en-US" sz="2400" i="1" baseline="-25000" dirty="0">
                <a:latin typeface="Times New Roman"/>
                <a:cs typeface="Times New Roman"/>
              </a:rPr>
              <a:t>i</a:t>
            </a:r>
            <a:r>
              <a:rPr lang="en-US" sz="2400" dirty="0">
                <a:latin typeface="Times New Roman"/>
                <a:cs typeface="Times New Roman"/>
                <a:sym typeface="Wingdings"/>
              </a:rPr>
              <a:t></a:t>
            </a:r>
            <a:r>
              <a:rPr lang="en-US" sz="2400" i="1" dirty="0">
                <a:latin typeface="Times New Roman"/>
                <a:cs typeface="Times New Roman"/>
                <a:sym typeface="Wingdings"/>
              </a:rPr>
              <a:t> </a:t>
            </a:r>
            <a:r>
              <a:rPr lang="en-US" sz="2400" i="1" dirty="0">
                <a:latin typeface="Times New Roman"/>
                <a:cs typeface="Times New Roman"/>
              </a:rPr>
              <a:t>p</a:t>
            </a:r>
            <a:r>
              <a:rPr lang="en-US" sz="2400" i="1" baseline="-25000" dirty="0">
                <a:latin typeface="Times New Roman"/>
                <a:cs typeface="Times New Roman"/>
              </a:rPr>
              <a:t>i</a:t>
            </a:r>
            <a:r>
              <a:rPr lang="en-US" sz="2400" i="1" dirty="0">
                <a:latin typeface="Times New Roman"/>
                <a:cs typeface="Times New Roman"/>
              </a:rPr>
              <a:t>=1/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1-e</a:t>
            </a:r>
            <a:r>
              <a:rPr lang="en-US" sz="2400" i="1" baseline="30000" dirty="0">
                <a:latin typeface="Times New Roman"/>
                <a:cs typeface="Times New Roman"/>
              </a:rPr>
              <a:t>-</a:t>
            </a:r>
            <a:r>
              <a:rPr lang="en-US" sz="2400" baseline="30000" dirty="0">
                <a:latin typeface="Times New Roman"/>
                <a:cs typeface="Times New Roman"/>
              </a:rPr>
              <a:t>Σ</a:t>
            </a:r>
            <a:r>
              <a:rPr lang="en-US" sz="2400" i="1" baseline="30000" dirty="0">
                <a:latin typeface="Times New Roman"/>
                <a:cs typeface="Times New Roman"/>
              </a:rPr>
              <a:t>i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2788845" y="4885349"/>
            <a:ext cx="161436" cy="40111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522862" y="1235101"/>
            <a:ext cx="41451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Learning = ~ Gradient Descent</a:t>
            </a:r>
          </a:p>
          <a:p>
            <a:r>
              <a:rPr lang="en-US" sz="2400" dirty="0"/>
              <a:t>        = </a:t>
            </a:r>
            <a:r>
              <a:rPr lang="en-US" sz="2400" dirty="0" err="1"/>
              <a:t>Constrastive</a:t>
            </a:r>
            <a:r>
              <a:rPr lang="en-US" sz="2400" dirty="0"/>
              <a:t> Divergence</a:t>
            </a:r>
          </a:p>
          <a:p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err="1"/>
              <a:t>Reupdate</a:t>
            </a:r>
            <a:r>
              <a:rPr lang="en-US" sz="2400" dirty="0"/>
              <a:t> hidden units</a:t>
            </a:r>
          </a:p>
        </p:txBody>
      </p:sp>
      <p:sp>
        <p:nvSpPr>
          <p:cNvPr id="27" name="Oval 26"/>
          <p:cNvSpPr/>
          <p:nvPr/>
        </p:nvSpPr>
        <p:spPr>
          <a:xfrm>
            <a:off x="3578136" y="4476399"/>
            <a:ext cx="391762" cy="3766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707183" y="4470740"/>
            <a:ext cx="391762" cy="3766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380715" y="4466832"/>
            <a:ext cx="391762" cy="3766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801510" y="3180411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latin typeface="Times New Roman"/>
                <a:cs typeface="Times New Roman"/>
              </a:rPr>
              <a:t>v</a:t>
            </a:r>
            <a:r>
              <a:rPr lang="en-US" sz="2400" i="1" baseline="-25000" dirty="0" err="1">
                <a:latin typeface="Times New Roman"/>
                <a:cs typeface="Times New Roman"/>
              </a:rPr>
              <a:t>o</a:t>
            </a:r>
            <a:r>
              <a:rPr lang="en-US" sz="2400" i="1" baseline="-25000" dirty="0">
                <a:latin typeface="Times New Roman"/>
                <a:cs typeface="Times New Roman"/>
              </a:rPr>
              <a:t> </a:t>
            </a:r>
            <a:r>
              <a:rPr lang="en-US" sz="2400" i="1" dirty="0">
                <a:latin typeface="Times New Roman"/>
                <a:cs typeface="Times New Roman"/>
              </a:rPr>
              <a:t>or</a:t>
            </a:r>
            <a:r>
              <a:rPr lang="en-US" sz="2400" i="1" baseline="-25000" dirty="0">
                <a:latin typeface="Times New Roman"/>
                <a:cs typeface="Times New Roman"/>
              </a:rPr>
              <a:t> </a:t>
            </a:r>
            <a:r>
              <a:rPr lang="en-US" sz="2400" i="1" dirty="0">
                <a:latin typeface="Times New Roman"/>
                <a:cs typeface="Times New Roman"/>
              </a:rPr>
              <a:t>h</a:t>
            </a:r>
            <a:r>
              <a:rPr lang="en-US" sz="2400" i="1" baseline="-25000" dirty="0"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99802" y="4423685"/>
            <a:ext cx="1197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/>
                <a:cs typeface="Times New Roman"/>
              </a:rPr>
              <a:t>Σ</a:t>
            </a:r>
            <a:r>
              <a:rPr lang="en-US" sz="2400" i="1" baseline="-25000" dirty="0" err="1">
                <a:latin typeface="Times New Roman"/>
                <a:cs typeface="Times New Roman"/>
              </a:rPr>
              <a:t>i</a:t>
            </a:r>
            <a:r>
              <a:rPr lang="en-US" sz="2400" i="1" dirty="0">
                <a:latin typeface="Times New Roman"/>
                <a:cs typeface="Times New Roman"/>
              </a:rPr>
              <a:t>=</a:t>
            </a:r>
            <a:r>
              <a:rPr lang="en-US" sz="2400" i="1" dirty="0" err="1">
                <a:latin typeface="Times New Roman"/>
                <a:cs typeface="Times New Roman"/>
              </a:rPr>
              <a:t>w</a:t>
            </a:r>
            <a:r>
              <a:rPr lang="en-US" sz="2400" i="1" baseline="-25000" dirty="0" err="1">
                <a:latin typeface="Times New Roman"/>
                <a:cs typeface="Times New Roman"/>
              </a:rPr>
              <a:t>ij</a:t>
            </a:r>
            <a:r>
              <a:rPr lang="en-US" sz="2400" i="1" dirty="0" err="1">
                <a:latin typeface="Times New Roman"/>
                <a:cs typeface="Times New Roman"/>
              </a:rPr>
              <a:t>h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54149" y="3180411"/>
            <a:ext cx="1417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N=</a:t>
            </a:r>
            <a:r>
              <a:rPr lang="en-US" sz="2400" i="1" dirty="0" err="1">
                <a:latin typeface="Times New Roman"/>
                <a:cs typeface="Times New Roman"/>
              </a:rPr>
              <a:t>N+v</a:t>
            </a:r>
            <a:r>
              <a:rPr lang="en-US" sz="2400" i="1" baseline="-25000" dirty="0" err="1">
                <a:latin typeface="Times New Roman"/>
                <a:cs typeface="Times New Roman"/>
              </a:rPr>
              <a:t>i</a:t>
            </a:r>
            <a:r>
              <a:rPr lang="en-US" sz="2400" i="1" dirty="0" err="1">
                <a:latin typeface="Times New Roman"/>
                <a:cs typeface="Times New Roman"/>
              </a:rPr>
              <a:t>h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5963075" y="2048959"/>
            <a:ext cx="391762" cy="37666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Restricted </a:t>
            </a:r>
            <a:r>
              <a:rPr lang="en-US" dirty="0" err="1"/>
              <a:t>Boltzman</a:t>
            </a:r>
            <a:r>
              <a:rPr lang="en-US" dirty="0"/>
              <a:t> Machine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3986-609C-7742-BE63-CD570B96C033}" type="slidenum">
              <a:rPr lang="en-US" smtClean="0"/>
              <a:t>15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449" y="1897862"/>
            <a:ext cx="7690293" cy="33431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95101" y="6136699"/>
            <a:ext cx="847000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400" u="sng" dirty="0"/>
              <a:t>Source:  </a:t>
            </a:r>
            <a:r>
              <a:rPr lang="en-US" sz="1400" u="sng" dirty="0">
                <a:hlinkClick r:id="rId3"/>
              </a:rPr>
              <a:t>http://blog.echen.me/2011/07/18/introduction-to-restricted-boltzmann-machines/</a:t>
            </a:r>
          </a:p>
          <a:p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 rot="16200000">
            <a:off x="3583034" y="4028281"/>
            <a:ext cx="272993" cy="2561450"/>
          </a:xfrm>
          <a:prstGeom prst="leftBrace">
            <a:avLst>
              <a:gd name="adj1" fmla="val 13418"/>
              <a:gd name="adj2" fmla="val 6168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 rot="16200000">
            <a:off x="5553417" y="4219453"/>
            <a:ext cx="272993" cy="2452100"/>
          </a:xfrm>
          <a:prstGeom prst="leftBrace">
            <a:avLst>
              <a:gd name="adj1" fmla="val 13418"/>
              <a:gd name="adj2" fmla="val 5118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50204" y="5515713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SF/Fantasy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55794" y="5510075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Oscar Winner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52053" y="3289395"/>
            <a:ext cx="2668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/>
                <a:cs typeface="Times New Roman"/>
              </a:rPr>
              <a:t>Δ</a:t>
            </a:r>
            <a:r>
              <a:rPr lang="en-US" sz="2400" i="1" dirty="0" err="1">
                <a:latin typeface="Times New Roman"/>
                <a:cs typeface="Times New Roman"/>
              </a:rPr>
              <a:t>w</a:t>
            </a:r>
            <a:r>
              <a:rPr lang="en-US" sz="2400" i="1" baseline="-25000" dirty="0" err="1">
                <a:latin typeface="Times New Roman"/>
                <a:cs typeface="Times New Roman"/>
              </a:rPr>
              <a:t>ij</a:t>
            </a:r>
            <a:r>
              <a:rPr lang="en-US" sz="2400" i="1" dirty="0">
                <a:latin typeface="Times New Roman"/>
                <a:cs typeface="Times New Roman"/>
              </a:rPr>
              <a:t>=&lt;P&gt;-&lt;N&gt;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99201" y="2059443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j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72962" y="4407264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i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6973" y="1984110"/>
            <a:ext cx="1180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/>
                <a:cs typeface="Times New Roman"/>
              </a:rPr>
              <a:t>Σ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r>
              <a:rPr lang="en-US" sz="2400" i="1" dirty="0">
                <a:latin typeface="Times New Roman"/>
                <a:cs typeface="Times New Roman"/>
              </a:rPr>
              <a:t>=</a:t>
            </a:r>
            <a:r>
              <a:rPr lang="en-US" sz="2400" i="1" dirty="0" err="1">
                <a:latin typeface="Times New Roman"/>
                <a:cs typeface="Times New Roman"/>
              </a:rPr>
              <a:t>w</a:t>
            </a:r>
            <a:r>
              <a:rPr lang="en-US" sz="2400" i="1" baseline="-25000" dirty="0" err="1">
                <a:latin typeface="Times New Roman"/>
                <a:cs typeface="Times New Roman"/>
              </a:rPr>
              <a:t>ij</a:t>
            </a:r>
            <a:r>
              <a:rPr lang="en-US" sz="2400" i="1" dirty="0" err="1">
                <a:latin typeface="Times New Roman"/>
                <a:cs typeface="Times New Roman"/>
              </a:rPr>
              <a:t>v</a:t>
            </a:r>
            <a:r>
              <a:rPr lang="en-US" sz="2400" i="1" baseline="-25000" dirty="0" err="1">
                <a:latin typeface="Times New Roman"/>
                <a:cs typeface="Times New Roman"/>
              </a:rPr>
              <a:t>i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88541" y="1200567"/>
            <a:ext cx="286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Times New Roman"/>
                <a:cs typeface="Times New Roman"/>
              </a:rPr>
              <a:t>h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r>
              <a:rPr lang="en-US" sz="2400" dirty="0">
                <a:latin typeface="Times New Roman"/>
                <a:cs typeface="Times New Roman"/>
                <a:sym typeface="Wingdings"/>
              </a:rPr>
              <a:t></a:t>
            </a:r>
            <a:r>
              <a:rPr lang="en-US" sz="2400" i="1" dirty="0">
                <a:latin typeface="Times New Roman"/>
                <a:cs typeface="Times New Roman"/>
                <a:sym typeface="Wingdings"/>
              </a:rPr>
              <a:t> </a:t>
            </a:r>
            <a:r>
              <a:rPr lang="en-US" sz="2400" i="1" dirty="0" err="1">
                <a:latin typeface="Times New Roman"/>
                <a:cs typeface="Times New Roman"/>
              </a:rPr>
              <a:t>p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r>
              <a:rPr lang="en-US" sz="2400" i="1" dirty="0">
                <a:latin typeface="Times New Roman"/>
                <a:cs typeface="Times New Roman"/>
              </a:rPr>
              <a:t>=1/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1-e</a:t>
            </a:r>
            <a:r>
              <a:rPr lang="en-US" sz="2400" i="1" baseline="30000" dirty="0">
                <a:latin typeface="Times New Roman"/>
                <a:cs typeface="Times New Roman"/>
              </a:rPr>
              <a:t>-</a:t>
            </a:r>
            <a:r>
              <a:rPr lang="en-US" sz="2400" baseline="30000" dirty="0">
                <a:latin typeface="Times New Roman"/>
                <a:cs typeface="Times New Roman"/>
              </a:rPr>
              <a:t>Σ</a:t>
            </a:r>
            <a:r>
              <a:rPr lang="en-US" sz="2400" i="1" baseline="30000" dirty="0">
                <a:latin typeface="Times New Roman"/>
                <a:cs typeface="Times New Roman"/>
              </a:rPr>
              <a:t>j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21" name="Up Arrow 20"/>
          <p:cNvSpPr/>
          <p:nvPr/>
        </p:nvSpPr>
        <p:spPr>
          <a:xfrm>
            <a:off x="3959137" y="1700806"/>
            <a:ext cx="150673" cy="33739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698172" y="5209835"/>
            <a:ext cx="2765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v</a:t>
            </a:r>
            <a:r>
              <a:rPr lang="en-US" sz="2400" i="1" baseline="-25000" dirty="0">
                <a:latin typeface="Times New Roman"/>
                <a:cs typeface="Times New Roman"/>
              </a:rPr>
              <a:t>i</a:t>
            </a:r>
            <a:r>
              <a:rPr lang="en-US" sz="2400" dirty="0">
                <a:latin typeface="Times New Roman"/>
                <a:cs typeface="Times New Roman"/>
                <a:sym typeface="Wingdings"/>
              </a:rPr>
              <a:t></a:t>
            </a:r>
            <a:r>
              <a:rPr lang="en-US" sz="2400" i="1" dirty="0">
                <a:latin typeface="Times New Roman"/>
                <a:cs typeface="Times New Roman"/>
                <a:sym typeface="Wingdings"/>
              </a:rPr>
              <a:t> </a:t>
            </a:r>
            <a:r>
              <a:rPr lang="en-US" sz="2400" i="1" dirty="0">
                <a:latin typeface="Times New Roman"/>
                <a:cs typeface="Times New Roman"/>
              </a:rPr>
              <a:t>p</a:t>
            </a:r>
            <a:r>
              <a:rPr lang="en-US" sz="2400" i="1" baseline="-25000" dirty="0">
                <a:latin typeface="Times New Roman"/>
                <a:cs typeface="Times New Roman"/>
              </a:rPr>
              <a:t>i</a:t>
            </a:r>
            <a:r>
              <a:rPr lang="en-US" sz="2400" i="1" dirty="0">
                <a:latin typeface="Times New Roman"/>
                <a:cs typeface="Times New Roman"/>
              </a:rPr>
              <a:t>=1/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1-e</a:t>
            </a:r>
            <a:r>
              <a:rPr lang="en-US" sz="2400" i="1" baseline="30000" dirty="0">
                <a:latin typeface="Times New Roman"/>
                <a:cs typeface="Times New Roman"/>
              </a:rPr>
              <a:t>-</a:t>
            </a:r>
            <a:r>
              <a:rPr lang="en-US" sz="2400" baseline="30000" dirty="0">
                <a:latin typeface="Times New Roman"/>
                <a:cs typeface="Times New Roman"/>
              </a:rPr>
              <a:t>Σ</a:t>
            </a:r>
            <a:r>
              <a:rPr lang="en-US" sz="2400" i="1" baseline="30000" dirty="0">
                <a:latin typeface="Times New Roman"/>
                <a:cs typeface="Times New Roman"/>
              </a:rPr>
              <a:t>i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2788845" y="4885349"/>
            <a:ext cx="161436" cy="40111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675074" y="4391399"/>
            <a:ext cx="1197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/>
                <a:cs typeface="Times New Roman"/>
              </a:rPr>
              <a:t>Σ</a:t>
            </a:r>
            <a:r>
              <a:rPr lang="en-US" sz="2400" i="1" baseline="-25000" dirty="0" err="1">
                <a:latin typeface="Times New Roman"/>
                <a:cs typeface="Times New Roman"/>
              </a:rPr>
              <a:t>i</a:t>
            </a:r>
            <a:r>
              <a:rPr lang="en-US" sz="2400" i="1" dirty="0">
                <a:latin typeface="Times New Roman"/>
                <a:cs typeface="Times New Roman"/>
              </a:rPr>
              <a:t>=</a:t>
            </a:r>
            <a:r>
              <a:rPr lang="en-US" sz="2400" i="1" dirty="0" err="1">
                <a:latin typeface="Times New Roman"/>
                <a:cs typeface="Times New Roman"/>
              </a:rPr>
              <a:t>w</a:t>
            </a:r>
            <a:r>
              <a:rPr lang="en-US" sz="2400" i="1" baseline="-25000" dirty="0" err="1">
                <a:latin typeface="Times New Roman"/>
                <a:cs typeface="Times New Roman"/>
              </a:rPr>
              <a:t>ij</a:t>
            </a:r>
            <a:r>
              <a:rPr lang="en-US" sz="2400" i="1" dirty="0" err="1">
                <a:latin typeface="Times New Roman"/>
                <a:cs typeface="Times New Roman"/>
              </a:rPr>
              <a:t>h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801510" y="3180411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latin typeface="Times New Roman"/>
                <a:cs typeface="Times New Roman"/>
              </a:rPr>
              <a:t>v</a:t>
            </a:r>
            <a:r>
              <a:rPr lang="en-US" sz="2400" i="1" baseline="-25000" dirty="0" err="1">
                <a:latin typeface="Times New Roman"/>
                <a:cs typeface="Times New Roman"/>
              </a:rPr>
              <a:t>o</a:t>
            </a:r>
            <a:r>
              <a:rPr lang="en-US" sz="2400" i="1" baseline="-25000" dirty="0">
                <a:latin typeface="Times New Roman"/>
                <a:cs typeface="Times New Roman"/>
              </a:rPr>
              <a:t> </a:t>
            </a:r>
            <a:r>
              <a:rPr lang="en-US" sz="2400" i="1" dirty="0">
                <a:latin typeface="Times New Roman"/>
                <a:cs typeface="Times New Roman"/>
              </a:rPr>
              <a:t>or</a:t>
            </a:r>
            <a:r>
              <a:rPr lang="en-US" sz="2400" i="1" baseline="-25000" dirty="0">
                <a:latin typeface="Times New Roman"/>
                <a:cs typeface="Times New Roman"/>
              </a:rPr>
              <a:t> </a:t>
            </a:r>
            <a:r>
              <a:rPr lang="en-US" sz="2400" i="1" dirty="0">
                <a:latin typeface="Times New Roman"/>
                <a:cs typeface="Times New Roman"/>
              </a:rPr>
              <a:t>h</a:t>
            </a:r>
            <a:r>
              <a:rPr lang="en-US" sz="2400" i="1" baseline="-25000" dirty="0"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95102" y="2827730"/>
            <a:ext cx="2668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Times New Roman"/>
                <a:cs typeface="Times New Roman"/>
              </a:rPr>
              <a:t>w</a:t>
            </a:r>
            <a:r>
              <a:rPr lang="en-US" sz="2400" i="1" baseline="-25000" dirty="0" err="1">
                <a:latin typeface="Times New Roman"/>
                <a:cs typeface="Times New Roman"/>
              </a:rPr>
              <a:t>ij</a:t>
            </a:r>
            <a:r>
              <a:rPr lang="en-US" sz="2400" i="1" dirty="0">
                <a:latin typeface="Times New Roman"/>
                <a:cs typeface="Times New Roman"/>
              </a:rPr>
              <a:t>=</a:t>
            </a:r>
            <a:r>
              <a:rPr lang="en-US" sz="2400" i="1" dirty="0" err="1">
                <a:latin typeface="Times New Roman"/>
                <a:cs typeface="Times New Roman"/>
              </a:rPr>
              <a:t>w</a:t>
            </a:r>
            <a:r>
              <a:rPr lang="en-US" sz="2400" i="1" baseline="-25000" dirty="0" err="1">
                <a:latin typeface="Times New Roman"/>
                <a:cs typeface="Times New Roman"/>
              </a:rPr>
              <a:t>ij</a:t>
            </a:r>
            <a:r>
              <a:rPr lang="en-US" sz="2400" i="1" baseline="-25000" dirty="0">
                <a:latin typeface="Times New Roman"/>
                <a:cs typeface="Times New Roman"/>
              </a:rPr>
              <a:t> </a:t>
            </a:r>
            <a:r>
              <a:rPr lang="en-US" sz="2400" i="1" dirty="0">
                <a:latin typeface="Times New Roman"/>
                <a:cs typeface="Times New Roman"/>
              </a:rPr>
              <a:t>+</a:t>
            </a:r>
            <a:r>
              <a:rPr lang="en-US" sz="2400" i="1" dirty="0" err="1">
                <a:latin typeface="Times New Roman"/>
                <a:cs typeface="Times New Roman"/>
              </a:rPr>
              <a:t>η</a:t>
            </a:r>
            <a:r>
              <a:rPr lang="en-US" sz="2400" dirty="0" err="1">
                <a:latin typeface="Times New Roman"/>
                <a:cs typeface="Times New Roman"/>
              </a:rPr>
              <a:t>Δ</a:t>
            </a:r>
            <a:r>
              <a:rPr lang="en-US" sz="2400" i="1" dirty="0" err="1">
                <a:latin typeface="Times New Roman"/>
                <a:cs typeface="Times New Roman"/>
              </a:rPr>
              <a:t>w</a:t>
            </a:r>
            <a:r>
              <a:rPr lang="en-US" sz="2400" i="1" baseline="-25000" dirty="0" err="1">
                <a:latin typeface="Times New Roman"/>
                <a:cs typeface="Times New Roman"/>
              </a:rPr>
              <a:t>ij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22862" y="1235101"/>
            <a:ext cx="41451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Learning = ~ Gradient Descent</a:t>
            </a:r>
          </a:p>
          <a:p>
            <a:r>
              <a:rPr lang="en-US" sz="2400" dirty="0"/>
              <a:t>        = </a:t>
            </a:r>
            <a:r>
              <a:rPr lang="en-US" sz="2400" dirty="0" err="1"/>
              <a:t>Constrastive</a:t>
            </a:r>
            <a:r>
              <a:rPr lang="en-US" sz="2400" dirty="0"/>
              <a:t> Divergence</a:t>
            </a:r>
          </a:p>
          <a:p>
            <a:endParaRPr lang="en-US" sz="2400" dirty="0"/>
          </a:p>
          <a:p>
            <a:r>
              <a:rPr lang="en-US" sz="2400" dirty="0"/>
              <a:t>	Update weights</a:t>
            </a:r>
          </a:p>
        </p:txBody>
      </p:sp>
    </p:spTree>
    <p:extLst>
      <p:ext uri="{BB962C8B-B14F-4D97-AF65-F5344CB8AC3E}">
        <p14:creationId xmlns:p14="http://schemas.microsoft.com/office/powerpoint/2010/main" val="21081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this weight update </a:t>
            </a:r>
            <a:r>
              <a:rPr lang="en-US" dirty="0" err="1" smtClean="0"/>
              <a:t>agorithm</a:t>
            </a:r>
            <a:r>
              <a:rPr lang="en-US" dirty="0" smtClean="0"/>
              <a:t> work?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426" y="1570792"/>
            <a:ext cx="9235190" cy="4785558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dirty="0" smtClean="0"/>
              <a:t>In </a:t>
            </a:r>
            <a:r>
              <a:rPr lang="en-US" dirty="0"/>
              <a:t>the first phase, </a:t>
            </a:r>
            <a:r>
              <a:rPr lang="en-US" i="1" dirty="0" err="1" smtClean="0">
                <a:latin typeface="Times New Roman"/>
                <a:cs typeface="Times New Roman"/>
              </a:rPr>
              <a:t>v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i="1" dirty="0" err="1" smtClean="0">
                <a:latin typeface="Times New Roman"/>
                <a:cs typeface="Times New Roman"/>
              </a:rPr>
              <a:t>h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j</a:t>
            </a:r>
            <a:r>
              <a:rPr lang="en-US" dirty="0"/>
              <a:t> measures the association between the 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</a:t>
            </a:r>
            <a:r>
              <a:rPr lang="en-US" dirty="0"/>
              <a:t>and </a:t>
            </a:r>
            <a:r>
              <a:rPr lang="en-US" dirty="0" err="1" smtClean="0"/>
              <a:t>j</a:t>
            </a:r>
            <a:r>
              <a:rPr lang="en-US" baseline="30000" dirty="0" err="1" smtClean="0"/>
              <a:t>th</a:t>
            </a:r>
            <a:r>
              <a:rPr lang="en-US" dirty="0" smtClean="0"/>
              <a:t> </a:t>
            </a:r>
            <a:r>
              <a:rPr lang="en-US" dirty="0"/>
              <a:t>unit that we </a:t>
            </a:r>
            <a:r>
              <a:rPr lang="en-US" i="1" dirty="0"/>
              <a:t>want</a:t>
            </a:r>
            <a:r>
              <a:rPr lang="en-US" dirty="0"/>
              <a:t> the network to learn from our training </a:t>
            </a:r>
            <a:r>
              <a:rPr lang="en-US" dirty="0" smtClean="0"/>
              <a:t>examples</a:t>
            </a:r>
            <a:endParaRPr lang="en-US" dirty="0"/>
          </a:p>
          <a:p>
            <a:pPr fontAlgn="base"/>
            <a:r>
              <a:rPr lang="en-US" dirty="0"/>
              <a:t>In the “reconstruction” phase, where the RBM generates the states of visible units based on its hypotheses about the hidden units alone, </a:t>
            </a:r>
            <a:r>
              <a:rPr lang="en-US" i="1" dirty="0">
                <a:latin typeface="Times New Roman"/>
                <a:cs typeface="Times New Roman"/>
              </a:rPr>
              <a:t> </a:t>
            </a:r>
            <a:r>
              <a:rPr lang="en-US" i="1" dirty="0" err="1">
                <a:latin typeface="Times New Roman"/>
                <a:cs typeface="Times New Roman"/>
              </a:rPr>
              <a:t>v</a:t>
            </a:r>
            <a:r>
              <a:rPr lang="en-US" i="1" baseline="-25000" dirty="0" err="1">
                <a:latin typeface="Times New Roman"/>
                <a:cs typeface="Times New Roman"/>
              </a:rPr>
              <a:t>i</a:t>
            </a:r>
            <a:r>
              <a:rPr lang="en-US" i="1" dirty="0" err="1">
                <a:latin typeface="Times New Roman"/>
                <a:cs typeface="Times New Roman"/>
              </a:rPr>
              <a:t>h</a:t>
            </a:r>
            <a:r>
              <a:rPr lang="en-US" i="1" baseline="-25000" dirty="0" err="1">
                <a:latin typeface="Times New Roman"/>
                <a:cs typeface="Times New Roman"/>
              </a:rPr>
              <a:t>j</a:t>
            </a:r>
            <a:r>
              <a:rPr lang="en-US" i="1" baseline="-25000" dirty="0">
                <a:latin typeface="Times New Roman"/>
                <a:cs typeface="Times New Roman"/>
              </a:rPr>
              <a:t> </a:t>
            </a:r>
            <a:r>
              <a:rPr lang="en-US" dirty="0"/>
              <a:t> measures the association that the network </a:t>
            </a:r>
            <a:r>
              <a:rPr lang="en-US" i="1" dirty="0"/>
              <a:t>itself</a:t>
            </a:r>
            <a:r>
              <a:rPr lang="en-US" dirty="0"/>
              <a:t> generates (or “daydreams” about) when no units are fixed to training </a:t>
            </a:r>
            <a:r>
              <a:rPr lang="en-US" dirty="0" smtClean="0"/>
              <a:t>data</a:t>
            </a:r>
            <a:endParaRPr lang="en-US" dirty="0"/>
          </a:p>
          <a:p>
            <a:pPr fontAlgn="base"/>
            <a:r>
              <a:rPr lang="en-US" dirty="0"/>
              <a:t>So </a:t>
            </a:r>
            <a:r>
              <a:rPr lang="en-US" dirty="0" smtClean="0">
                <a:latin typeface="Times New Roman"/>
                <a:cs typeface="Times New Roman"/>
              </a:rPr>
              <a:t>by adding </a:t>
            </a:r>
            <a:r>
              <a:rPr lang="en-US" i="1" dirty="0" smtClean="0">
                <a:latin typeface="Times New Roman"/>
                <a:cs typeface="Times New Roman"/>
              </a:rPr>
              <a:t>&lt;P</a:t>
            </a:r>
            <a:r>
              <a:rPr lang="en-US" i="1" dirty="0">
                <a:latin typeface="Times New Roman"/>
                <a:cs typeface="Times New Roman"/>
              </a:rPr>
              <a:t>&gt;-&lt;N</a:t>
            </a:r>
            <a:r>
              <a:rPr lang="en-US" i="1" dirty="0" smtClean="0">
                <a:latin typeface="Times New Roman"/>
                <a:cs typeface="Times New Roman"/>
              </a:rPr>
              <a:t>&gt;</a:t>
            </a:r>
            <a:r>
              <a:rPr lang="en-US" dirty="0"/>
              <a:t> to each </a:t>
            </a:r>
            <a:r>
              <a:rPr lang="en-US" dirty="0" smtClean="0"/>
              <a:t>weight</a:t>
            </a:r>
            <a:r>
              <a:rPr lang="en-US" dirty="0"/>
              <a:t>, </a:t>
            </a:r>
            <a:r>
              <a:rPr lang="en-US" dirty="0" smtClean="0"/>
              <a:t>we are </a:t>
            </a:r>
            <a:r>
              <a:rPr lang="en-US" dirty="0"/>
              <a:t>helping the network’s daydreams better match the reality of our training </a:t>
            </a:r>
            <a:r>
              <a:rPr lang="en-US" dirty="0" smtClean="0"/>
              <a:t>examples</a:t>
            </a:r>
          </a:p>
          <a:p>
            <a:pPr fontAlgn="base"/>
            <a:r>
              <a:rPr lang="en-US" dirty="0" smtClean="0"/>
              <a:t>This performs an approximate gradient descent on the derivative of the reconstruction error with respect to the weights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6D73-E8D8-E441-AACC-F0C59B392D37}" type="datetime1">
              <a:rPr lang="en-CA" smtClean="0"/>
              <a:t>2017-04-11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 Learning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13C9-A23E-CC4B-9720-03BDC152914B}" type="slidenum">
              <a:rPr lang="en-US" smtClean="0"/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400" y="2544061"/>
            <a:ext cx="3777946" cy="142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8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US"/>
              <a:t>Multi-modal Deep Learning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CEF55-5979-47BF-AB82-BC50C2BE7699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5210880"/>
            <a:ext cx="1379482" cy="4279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2066" y="5230958"/>
            <a:ext cx="1228654" cy="10826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1913" y="1713279"/>
            <a:ext cx="6588174" cy="33762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01000" y="5191061"/>
            <a:ext cx="1079500" cy="1092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086600" y="5433741"/>
            <a:ext cx="6096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i="1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eight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42136" y="5212564"/>
            <a:ext cx="1009650" cy="100477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962400" y="5244529"/>
            <a:ext cx="152400" cy="372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4648200" y="2879689"/>
            <a:ext cx="12292" cy="2209800"/>
          </a:xfrm>
          <a:prstGeom prst="straightConnector1">
            <a:avLst/>
          </a:prstGeom>
          <a:ln w="63500">
            <a:solidFill>
              <a:srgbClr val="EE221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6262066" y="2879689"/>
            <a:ext cx="12292" cy="2209800"/>
          </a:xfrm>
          <a:prstGeom prst="straightConnector1">
            <a:avLst/>
          </a:prstGeom>
          <a:ln w="63500">
            <a:solidFill>
              <a:srgbClr val="EE221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7988708" y="2879689"/>
            <a:ext cx="12292" cy="2209800"/>
          </a:xfrm>
          <a:prstGeom prst="straightConnector1">
            <a:avLst/>
          </a:prstGeom>
          <a:ln w="63500">
            <a:solidFill>
              <a:srgbClr val="EE2212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32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US"/>
              <a:t>Multi-modal Deep Learning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CEF55-5979-47BF-AB82-BC50C2BE7699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5210880"/>
            <a:ext cx="1379482" cy="4279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2066" y="5230958"/>
            <a:ext cx="1228654" cy="10826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1913" y="1713279"/>
            <a:ext cx="6588174" cy="33762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01000" y="5191061"/>
            <a:ext cx="1079500" cy="1092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086600" y="5433741"/>
            <a:ext cx="6096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i="1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eight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42136" y="5212564"/>
            <a:ext cx="1009650" cy="100477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962400" y="5244529"/>
            <a:ext cx="152400" cy="372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3585341" y="2362200"/>
            <a:ext cx="12292" cy="609600"/>
          </a:xfrm>
          <a:prstGeom prst="straightConnector1">
            <a:avLst/>
          </a:prstGeom>
          <a:ln w="63500">
            <a:solidFill>
              <a:srgbClr val="EE221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5184182" y="2362200"/>
            <a:ext cx="12292" cy="609600"/>
          </a:xfrm>
          <a:prstGeom prst="straightConnector1">
            <a:avLst/>
          </a:prstGeom>
          <a:ln w="63500">
            <a:solidFill>
              <a:srgbClr val="EE221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6844394" y="2362200"/>
            <a:ext cx="12292" cy="609600"/>
          </a:xfrm>
          <a:prstGeom prst="straightConnector1">
            <a:avLst/>
          </a:prstGeom>
          <a:ln w="63500">
            <a:solidFill>
              <a:srgbClr val="EE221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8540750" y="2362200"/>
            <a:ext cx="12292" cy="609600"/>
          </a:xfrm>
          <a:prstGeom prst="straightConnector1">
            <a:avLst/>
          </a:prstGeom>
          <a:ln w="63500">
            <a:solidFill>
              <a:srgbClr val="EE221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flipH="1">
            <a:off x="1124263" y="4706366"/>
            <a:ext cx="959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hlinkClick r:id="rId8"/>
              </a:rPr>
              <a:t>DEMO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69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Restricted </a:t>
            </a:r>
            <a:r>
              <a:rPr lang="en-US" dirty="0" err="1"/>
              <a:t>Boltzman</a:t>
            </a:r>
            <a:r>
              <a:rPr lang="en-US" dirty="0"/>
              <a:t>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RBM Overview:</a:t>
            </a:r>
          </a:p>
          <a:p>
            <a:pPr lvl="1"/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://blog.echen.me/2011/07/18/introduction-to-restricted-boltzmann-machines/</a:t>
            </a:r>
          </a:p>
          <a:p>
            <a:r>
              <a:rPr lang="en-US" dirty="0" smtClean="0"/>
              <a:t>Wikipedia on DLA and RBM:</a:t>
            </a:r>
          </a:p>
          <a:p>
            <a:pPr lvl="1"/>
            <a:r>
              <a:rPr lang="en-US" dirty="0">
                <a:hlinkClick r:id="rId3"/>
              </a:rPr>
              <a:t>http://en.wikipedia.org/wiki/</a:t>
            </a:r>
            <a:r>
              <a:rPr lang="en-US" dirty="0" smtClean="0">
                <a:hlinkClick r:id="rId3"/>
              </a:rPr>
              <a:t>Deep_learning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RBM </a:t>
            </a:r>
            <a:r>
              <a:rPr lang="en-US" dirty="0"/>
              <a:t>Details and Code:</a:t>
            </a:r>
          </a:p>
          <a:p>
            <a:pPr lvl="1"/>
            <a:r>
              <a:rPr lang="en-US" u="sng" dirty="0">
                <a:hlinkClick r:id="rId4"/>
              </a:rPr>
              <a:t>http://www.deeplearning.net/tutorial/rbm.html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3986-609C-7742-BE63-CD570B96C03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4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Johann von Neumann</a:t>
            </a:r>
            <a:r>
              <a:rPr lang="ja-JP" altLang="en-US" sz="3600"/>
              <a:t>’</a:t>
            </a:r>
            <a:r>
              <a:rPr lang="en-US" altLang="ja-JP" sz="3600"/>
              <a:t>s Opinion</a:t>
            </a:r>
            <a:endParaRPr lang="en-US" altLang="en-US" sz="3600"/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4"/>
            <a:ext cx="10515600" cy="474006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ja-JP" altLang="en-US" sz="2400" dirty="0"/>
              <a:t>“</a:t>
            </a:r>
            <a:r>
              <a:rPr lang="en-US" altLang="ja-JP" sz="2400" dirty="0"/>
              <a:t>All of this will lead to theories [of computation] which are much less rigidly of an all-or-none nature than past and present a formal logic ….  </a:t>
            </a:r>
            <a:r>
              <a:rPr lang="en-US" altLang="ja-JP" sz="2400" b="1" dirty="0"/>
              <a:t>There are numerous indications to make us believe that this new system of formal logic will move closer to </a:t>
            </a:r>
            <a:r>
              <a:rPr lang="en-US" altLang="ja-JP" sz="2400" dirty="0"/>
              <a:t>another discipline which has been little linked in the past with logic. This is </a:t>
            </a:r>
            <a:r>
              <a:rPr lang="en-US" altLang="ja-JP" sz="2400" b="1" dirty="0"/>
              <a:t>thermodynamics, primarily in the form it was received from Boltzmann</a:t>
            </a:r>
            <a:r>
              <a:rPr lang="en-US" altLang="ja-JP" sz="2400" dirty="0"/>
              <a:t>, and is that part of theoretical physics which comes nearest in some of its aspects to manipulating and measuring information.</a:t>
            </a:r>
            <a:r>
              <a:rPr lang="ja-JP" altLang="en-US" sz="2400" dirty="0"/>
              <a:t>”</a:t>
            </a:r>
            <a:r>
              <a:rPr lang="en-US" altLang="ja-JP" sz="2400" dirty="0"/>
              <a:t> 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dirty="0"/>
              <a:t>John Von Neumann, </a:t>
            </a:r>
            <a:r>
              <a:rPr lang="en-US" altLang="en-US" sz="2400" b="1" i="1" dirty="0"/>
              <a:t>Collected Works</a:t>
            </a:r>
            <a:r>
              <a:rPr lang="en-US" altLang="en-US" sz="2400" dirty="0"/>
              <a:t>, Vol.5, p.304 </a:t>
            </a: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279AC22-5C13-8147-A36F-F0FA62702FCB}" type="slidenum">
              <a:rPr lang="en-US" altLang="en-US" sz="1000"/>
              <a:pPr eaLnBrk="1" hangingPunct="1"/>
              <a:t>2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1430206228"/>
      </p:ext>
    </p:extLst>
  </p:cSld>
  <p:clrMapOvr>
    <a:masterClrMapping/>
  </p:clrMapOvr>
  <p:transition advTm="31242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Restricted </a:t>
            </a:r>
            <a:r>
              <a:rPr lang="en-US" dirty="0" err="1" smtClean="0"/>
              <a:t>Boltzman</a:t>
            </a:r>
            <a:r>
              <a:rPr lang="en-US" dirty="0" smtClean="0"/>
              <a:t>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Geoff Hinton on RBMs:</a:t>
            </a:r>
          </a:p>
          <a:p>
            <a:r>
              <a:rPr lang="en-US" dirty="0" smtClean="0"/>
              <a:t>RBMs and </a:t>
            </a:r>
            <a:r>
              <a:rPr lang="en-US" dirty="0" err="1" smtClean="0"/>
              <a:t>Constrastive</a:t>
            </a:r>
            <a:r>
              <a:rPr lang="en-US" dirty="0" smtClean="0"/>
              <a:t> Divergence Algorithm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://www.youtube.com/watch?v=</a:t>
            </a:r>
            <a:r>
              <a:rPr lang="en-US" dirty="0" smtClean="0">
                <a:hlinkClick r:id="rId2"/>
              </a:rPr>
              <a:t>fJjkHAuW0Yk</a:t>
            </a:r>
            <a:endParaRPr lang="en-US" dirty="0" smtClean="0"/>
          </a:p>
          <a:p>
            <a:r>
              <a:rPr lang="en-US" dirty="0" smtClean="0"/>
              <a:t>An example of RBM Learning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://www.youtube.com/watch?v=</a:t>
            </a:r>
            <a:r>
              <a:rPr lang="en-US" dirty="0" smtClean="0">
                <a:hlinkClick r:id="rId3"/>
              </a:rPr>
              <a:t>Ivj7jymShN0</a:t>
            </a:r>
            <a:endParaRPr lang="en-US" dirty="0" smtClean="0"/>
          </a:p>
          <a:p>
            <a:r>
              <a:rPr lang="en-US" dirty="0" smtClean="0"/>
              <a:t>RBMs applied to Collaborative Filtering</a:t>
            </a:r>
          </a:p>
          <a:p>
            <a:pPr lvl="1"/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://www.youtube.com/watch?v=</a:t>
            </a:r>
            <a:r>
              <a:rPr lang="en-US" dirty="0" smtClean="0">
                <a:hlinkClick r:id="rId4"/>
              </a:rPr>
              <a:t>laVC6WFIXjg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3986-609C-7742-BE63-CD570B96C03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0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Coursera</a:t>
            </a:r>
            <a:r>
              <a:rPr lang="en-US" dirty="0"/>
              <a:t> </a:t>
            </a:r>
            <a:r>
              <a:rPr lang="en-US" dirty="0" smtClean="0"/>
              <a:t>course – Neural Networks fro Machine Learning: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://class.coursera.org/neuralnets-2012-001/</a:t>
            </a:r>
            <a:r>
              <a:rPr lang="en-US" dirty="0" smtClean="0">
                <a:hlinkClick r:id="rId2"/>
              </a:rPr>
              <a:t>lecture</a:t>
            </a:r>
            <a:endParaRPr lang="en-US" dirty="0" smtClean="0"/>
          </a:p>
          <a:p>
            <a:r>
              <a:rPr lang="en-US" dirty="0" smtClean="0"/>
              <a:t>ML: Hottest Tech Trend in next 3-5 Years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://www.youtube.com/watch?v=</a:t>
            </a:r>
            <a:r>
              <a:rPr lang="en-US" dirty="0" smtClean="0">
                <a:hlinkClick r:id="rId3"/>
              </a:rPr>
              <a:t>b4zr9Zx5WiE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3986-609C-7742-BE63-CD570B96C03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600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charset="-128"/>
              </a:rPr>
              <a:t>TUTORIAL 6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charset="2"/>
              <a:buNone/>
              <a:defRPr/>
            </a:pPr>
            <a:endParaRPr lang="en-US" altLang="en-US" dirty="0">
              <a:effectLst>
                <a:outerShdw blurRad="38100" dist="38100" dir="2700000" algn="tl">
                  <a:srgbClr val="919191"/>
                </a:outerShdw>
              </a:effectLst>
              <a:ea typeface="ＭＳ Ｐゴシック" charset="-128"/>
            </a:endParaRPr>
          </a:p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919191"/>
                  </a:outerShdw>
                </a:effectLst>
                <a:ea typeface="ＭＳ Ｐゴシック" charset="-128"/>
              </a:rPr>
              <a:t>Develop and train </a:t>
            </a:r>
            <a:r>
              <a:rPr lang="en-US" altLang="en-US" dirty="0" smtClean="0">
                <a:effectLst>
                  <a:outerShdw blurRad="38100" dist="38100" dir="2700000" algn="tl">
                    <a:srgbClr val="919191"/>
                  </a:outerShdw>
                </a:effectLst>
                <a:ea typeface="ＭＳ Ｐゴシック" charset="-128"/>
              </a:rPr>
              <a:t>a RBM network </a:t>
            </a:r>
            <a:r>
              <a:rPr lang="en-US" dirty="0" smtClean="0"/>
              <a:t>(Python </a:t>
            </a:r>
            <a:r>
              <a:rPr lang="en-US" dirty="0"/>
              <a:t>code)</a:t>
            </a:r>
          </a:p>
          <a:p>
            <a:pPr>
              <a:defRPr/>
            </a:pPr>
            <a:endParaRPr lang="en-US" altLang="en-US" dirty="0">
              <a:effectLst>
                <a:outerShdw blurRad="38100" dist="38100" dir="2700000" algn="tl">
                  <a:srgbClr val="919191"/>
                </a:outerShdw>
              </a:effectLst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503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Boltzmann Machine (BM)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016854" cy="43513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 unsupervised learning system</a:t>
            </a:r>
          </a:p>
          <a:p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dirty="0" smtClean="0"/>
              <a:t>type </a:t>
            </a:r>
            <a:r>
              <a:rPr lang="en-US" dirty="0"/>
              <a:t>of stochastic recurrent neural network </a:t>
            </a:r>
            <a:r>
              <a:rPr lang="en-US" dirty="0" smtClean="0"/>
              <a:t>(form of Markov </a:t>
            </a:r>
            <a:r>
              <a:rPr lang="en-US" dirty="0"/>
              <a:t>Random </a:t>
            </a:r>
            <a:r>
              <a:rPr lang="en-US" dirty="0" smtClean="0"/>
              <a:t>Field) invented </a:t>
            </a:r>
            <a:r>
              <a:rPr lang="en-US" dirty="0"/>
              <a:t>by Geoffrey Hinton and Terry </a:t>
            </a:r>
            <a:r>
              <a:rPr lang="en-US" dirty="0" err="1"/>
              <a:t>Sejnowski</a:t>
            </a:r>
            <a:r>
              <a:rPr lang="en-US" dirty="0"/>
              <a:t> in </a:t>
            </a:r>
            <a:r>
              <a:rPr lang="en-US" dirty="0" smtClean="0"/>
              <a:t>1985</a:t>
            </a:r>
          </a:p>
          <a:p>
            <a:r>
              <a:rPr lang="en-US" dirty="0" smtClean="0"/>
              <a:t>Can </a:t>
            </a:r>
            <a:r>
              <a:rPr lang="en-US" dirty="0"/>
              <a:t>be seen as the stochastic, generative counterpart of Hopfield </a:t>
            </a:r>
            <a:r>
              <a:rPr lang="en-US" dirty="0" smtClean="0"/>
              <a:t>nets</a:t>
            </a:r>
          </a:p>
          <a:p>
            <a:r>
              <a:rPr lang="en-US" dirty="0" smtClean="0"/>
              <a:t>Based on the mathematics of </a:t>
            </a:r>
            <a:r>
              <a:rPr lang="en-US" altLang="ja-JP" b="1" dirty="0" smtClean="0"/>
              <a:t>thermodynamics</a:t>
            </a:r>
            <a:endParaRPr lang="en-US" dirty="0" smtClean="0"/>
          </a:p>
          <a:p>
            <a:r>
              <a:rPr lang="en-US" dirty="0" smtClean="0"/>
              <a:t>Complex training algorithm that does not scale well (grows exponential with number of nodes)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6D73-E8D8-E441-AACC-F0C59B392D37}" type="datetime1">
              <a:rPr lang="en-CA" smtClean="0"/>
              <a:t>2017-04-11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 Learning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13C9-A23E-CC4B-9720-03BDC152914B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5054" y="2230882"/>
            <a:ext cx="3498746" cy="331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24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sz="4000" dirty="0"/>
              <a:t>Bolt</a:t>
            </a:r>
            <a:r>
              <a:rPr lang="en-US" altLang="zh-CN" sz="4000" dirty="0"/>
              <a:t>zmann Machine (BM)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1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BM is a type of s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tochastic recurrent neural network</a:t>
            </a:r>
          </a:p>
          <a:p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All units (neurons) are binary &amp; stochastic </a:t>
            </a:r>
          </a:p>
          <a:p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Characteristics</a:t>
            </a:r>
          </a:p>
          <a:p>
            <a:pPr lvl="1"/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Unsupervised learning</a:t>
            </a:r>
          </a:p>
          <a:p>
            <a:pPr lvl="1"/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Associative memory </a:t>
            </a:r>
          </a:p>
          <a:p>
            <a:pPr lvl="1"/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Long 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training time</a:t>
            </a: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Energy 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function</a:t>
            </a:r>
          </a:p>
          <a:p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E:\Latex_file\Thesis\figures\B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448" y="2133601"/>
            <a:ext cx="3048000" cy="2677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D9"/>
              </a:clrFrom>
              <a:clrTo>
                <a:srgbClr val="FFFFD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335812"/>
            <a:ext cx="4876800" cy="202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6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Restricted Boltzmann </a:t>
            </a:r>
            <a:r>
              <a:rPr lang="en-US" dirty="0" smtClean="0"/>
              <a:t>Machine (RBM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/>
              <a:t>A </a:t>
            </a:r>
            <a:r>
              <a:rPr lang="en-US" dirty="0" smtClean="0"/>
              <a:t>generative </a:t>
            </a:r>
            <a:r>
              <a:rPr lang="en-US" dirty="0"/>
              <a:t>stochastic artificial neural network that can learn a probability distribution over its set of inputs.</a:t>
            </a:r>
            <a:endParaRPr lang="en-US" dirty="0" smtClean="0"/>
          </a:p>
          <a:p>
            <a:r>
              <a:rPr lang="en-US" dirty="0" smtClean="0"/>
              <a:t>Restrict connectivity of network </a:t>
            </a:r>
          </a:p>
          <a:p>
            <a:pPr lvl="1"/>
            <a:r>
              <a:rPr lang="en-US" dirty="0" smtClean="0"/>
              <a:t>Undirected bipartite graphical model</a:t>
            </a:r>
          </a:p>
          <a:p>
            <a:r>
              <a:rPr lang="en-US" dirty="0" smtClean="0"/>
              <a:t>Restrict </a:t>
            </a:r>
            <a:r>
              <a:rPr lang="en-US" dirty="0"/>
              <a:t>number of iterations in + and – phases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3986-609C-7742-BE63-CD570B96C0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3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8686800" cy="1143000"/>
          </a:xfrm>
        </p:spPr>
        <p:txBody>
          <a:bodyPr/>
          <a:lstStyle/>
          <a:p>
            <a:r>
              <a:rPr lang="en-US" altLang="zh-CN" sz="4000" dirty="0"/>
              <a:t>Restricted Boltzmann Machine (RBM) 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1"/>
            <a:ext cx="3048000" cy="4983163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Does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not allow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intra-layer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connections 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(bipartite architecture)</a:t>
            </a:r>
          </a:p>
          <a:p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Learning both recognition model and generative model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C:\Users\vv\Desktop\rbm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5" y="3911923"/>
            <a:ext cx="2809875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D9"/>
              </a:clrFrom>
              <a:clrTo>
                <a:srgbClr val="FFFFD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911923"/>
            <a:ext cx="3657600" cy="564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E:\Latex_file\Thesis\figures\RBM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1" y="1219201"/>
            <a:ext cx="3514725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6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6D73-E8D8-E441-AACC-F0C59B392D37}" type="datetime1">
              <a:rPr lang="en-CA" smtClean="0"/>
              <a:t>2017-04-11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 Learning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13C9-A23E-CC4B-9720-03BDC152914B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5447" y="726073"/>
            <a:ext cx="7801506" cy="54508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759" y="4001294"/>
            <a:ext cx="3812082" cy="143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13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Restricted </a:t>
            </a:r>
            <a:r>
              <a:rPr lang="en-US" dirty="0" err="1"/>
              <a:t>Boltzman</a:t>
            </a:r>
            <a:r>
              <a:rPr lang="en-US" dirty="0"/>
              <a:t> Machine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3986-609C-7742-BE63-CD570B96C033}" type="slidenum">
              <a:rPr lang="en-US" smtClean="0"/>
              <a:t>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449" y="1897862"/>
            <a:ext cx="7690293" cy="33431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95101" y="6136699"/>
            <a:ext cx="847000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400" u="sng" dirty="0"/>
              <a:t>Source:  </a:t>
            </a:r>
            <a:r>
              <a:rPr lang="en-US" sz="1400" u="sng" dirty="0">
                <a:hlinkClick r:id="rId3"/>
              </a:rPr>
              <a:t>http://blog.echen.me/2011/07/18/introduction-to-restricted-boltzmann-machines/</a:t>
            </a:r>
          </a:p>
          <a:p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 rot="16200000">
            <a:off x="3583034" y="4028281"/>
            <a:ext cx="272993" cy="2561450"/>
          </a:xfrm>
          <a:prstGeom prst="leftBrace">
            <a:avLst>
              <a:gd name="adj1" fmla="val 13418"/>
              <a:gd name="adj2" fmla="val 6168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 rot="16200000">
            <a:off x="5553417" y="4219453"/>
            <a:ext cx="272993" cy="2452100"/>
          </a:xfrm>
          <a:prstGeom prst="leftBrace">
            <a:avLst>
              <a:gd name="adj1" fmla="val 13418"/>
              <a:gd name="adj2" fmla="val 5118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50204" y="5515713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SF/Fantasy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55794" y="5510075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Oscar Winner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69564" y="3058563"/>
            <a:ext cx="505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latin typeface="Times New Roman"/>
                <a:cs typeface="Times New Roman"/>
              </a:rPr>
              <a:t>w</a:t>
            </a:r>
            <a:r>
              <a:rPr lang="en-US" sz="2400" i="1" baseline="-25000" dirty="0" err="1">
                <a:latin typeface="Times New Roman"/>
                <a:cs typeface="Times New Roman"/>
              </a:rPr>
              <a:t>ij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99201" y="2059443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j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72962" y="4407264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i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6973" y="1984110"/>
            <a:ext cx="1180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/>
                <a:cs typeface="Times New Roman"/>
              </a:rPr>
              <a:t>Σ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r>
              <a:rPr lang="en-US" sz="2400" i="1" dirty="0">
                <a:latin typeface="Times New Roman"/>
                <a:cs typeface="Times New Roman"/>
              </a:rPr>
              <a:t>=</a:t>
            </a:r>
            <a:r>
              <a:rPr lang="en-US" sz="2400" i="1" dirty="0" err="1">
                <a:latin typeface="Times New Roman"/>
                <a:cs typeface="Times New Roman"/>
              </a:rPr>
              <a:t>w</a:t>
            </a:r>
            <a:r>
              <a:rPr lang="en-US" sz="2400" i="1" baseline="-25000" dirty="0" err="1">
                <a:latin typeface="Times New Roman"/>
                <a:cs typeface="Times New Roman"/>
              </a:rPr>
              <a:t>ij</a:t>
            </a:r>
            <a:r>
              <a:rPr lang="en-US" sz="2400" i="1" dirty="0" err="1">
                <a:latin typeface="Times New Roman"/>
                <a:cs typeface="Times New Roman"/>
              </a:rPr>
              <a:t>v</a:t>
            </a:r>
            <a:r>
              <a:rPr lang="en-US" sz="2400" i="1" baseline="-25000" dirty="0" err="1">
                <a:latin typeface="Times New Roman"/>
                <a:cs typeface="Times New Roman"/>
              </a:rPr>
              <a:t>i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88541" y="1200567"/>
            <a:ext cx="286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Times New Roman"/>
                <a:cs typeface="Times New Roman"/>
              </a:rPr>
              <a:t>h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r>
              <a:rPr lang="en-US" sz="2400" dirty="0">
                <a:latin typeface="Times New Roman"/>
                <a:cs typeface="Times New Roman"/>
                <a:sym typeface="Wingdings"/>
              </a:rPr>
              <a:t></a:t>
            </a:r>
            <a:r>
              <a:rPr lang="en-US" sz="2400" i="1" dirty="0">
                <a:latin typeface="Times New Roman"/>
                <a:cs typeface="Times New Roman"/>
                <a:sym typeface="Wingdings"/>
              </a:rPr>
              <a:t> </a:t>
            </a:r>
            <a:r>
              <a:rPr lang="en-US" sz="2400" i="1" dirty="0" err="1">
                <a:latin typeface="Times New Roman"/>
                <a:cs typeface="Times New Roman"/>
              </a:rPr>
              <a:t>p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r>
              <a:rPr lang="en-US" sz="2400" i="1" dirty="0">
                <a:latin typeface="Times New Roman"/>
                <a:cs typeface="Times New Roman"/>
              </a:rPr>
              <a:t>=1/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1-e</a:t>
            </a:r>
            <a:r>
              <a:rPr lang="en-US" sz="2400" i="1" baseline="30000" dirty="0">
                <a:latin typeface="Times New Roman"/>
                <a:cs typeface="Times New Roman"/>
              </a:rPr>
              <a:t>-</a:t>
            </a:r>
            <a:r>
              <a:rPr lang="en-US" sz="2400" baseline="30000" dirty="0">
                <a:latin typeface="Times New Roman"/>
                <a:cs typeface="Times New Roman"/>
              </a:rPr>
              <a:t>Σ</a:t>
            </a:r>
            <a:r>
              <a:rPr lang="en-US" sz="2400" i="1" baseline="30000" dirty="0">
                <a:latin typeface="Times New Roman"/>
                <a:cs typeface="Times New Roman"/>
              </a:rPr>
              <a:t>j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21" name="Up Arrow 20"/>
          <p:cNvSpPr/>
          <p:nvPr/>
        </p:nvSpPr>
        <p:spPr>
          <a:xfrm>
            <a:off x="3959137" y="1700806"/>
            <a:ext cx="150673" cy="33739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698172" y="5209835"/>
            <a:ext cx="2765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v</a:t>
            </a:r>
            <a:r>
              <a:rPr lang="en-US" sz="2400" i="1" baseline="-25000" dirty="0">
                <a:latin typeface="Times New Roman"/>
                <a:cs typeface="Times New Roman"/>
              </a:rPr>
              <a:t>i</a:t>
            </a:r>
            <a:r>
              <a:rPr lang="en-US" sz="2400" dirty="0">
                <a:latin typeface="Times New Roman"/>
                <a:cs typeface="Times New Roman"/>
                <a:sym typeface="Wingdings"/>
              </a:rPr>
              <a:t></a:t>
            </a:r>
            <a:r>
              <a:rPr lang="en-US" sz="2400" i="1" dirty="0">
                <a:latin typeface="Times New Roman"/>
                <a:cs typeface="Times New Roman"/>
                <a:sym typeface="Wingdings"/>
              </a:rPr>
              <a:t> </a:t>
            </a:r>
            <a:r>
              <a:rPr lang="en-US" sz="2400" i="1" dirty="0">
                <a:latin typeface="Times New Roman"/>
                <a:cs typeface="Times New Roman"/>
              </a:rPr>
              <a:t>p</a:t>
            </a:r>
            <a:r>
              <a:rPr lang="en-US" sz="2400" i="1" baseline="-25000" dirty="0">
                <a:latin typeface="Times New Roman"/>
                <a:cs typeface="Times New Roman"/>
              </a:rPr>
              <a:t>i</a:t>
            </a:r>
            <a:r>
              <a:rPr lang="en-US" sz="2400" i="1" dirty="0">
                <a:latin typeface="Times New Roman"/>
                <a:cs typeface="Times New Roman"/>
              </a:rPr>
              <a:t>=1/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1-e</a:t>
            </a:r>
            <a:r>
              <a:rPr lang="en-US" sz="2400" i="1" baseline="30000" dirty="0">
                <a:latin typeface="Times New Roman"/>
                <a:cs typeface="Times New Roman"/>
              </a:rPr>
              <a:t>-</a:t>
            </a:r>
            <a:r>
              <a:rPr lang="en-US" sz="2400" baseline="30000" dirty="0">
                <a:latin typeface="Times New Roman"/>
                <a:cs typeface="Times New Roman"/>
              </a:rPr>
              <a:t>Σ</a:t>
            </a:r>
            <a:r>
              <a:rPr lang="en-US" sz="2400" i="1" baseline="30000" dirty="0">
                <a:latin typeface="Times New Roman"/>
                <a:cs typeface="Times New Roman"/>
              </a:rPr>
              <a:t>i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2788845" y="4885349"/>
            <a:ext cx="161436" cy="40111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998385" y="1319326"/>
            <a:ext cx="33127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Recall = Relaxation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75074" y="4391399"/>
            <a:ext cx="1197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/>
                <a:cs typeface="Times New Roman"/>
              </a:rPr>
              <a:t>Σ</a:t>
            </a:r>
            <a:r>
              <a:rPr lang="en-US" sz="2400" i="1" baseline="-25000" dirty="0" err="1">
                <a:latin typeface="Times New Roman"/>
                <a:cs typeface="Times New Roman"/>
              </a:rPr>
              <a:t>i</a:t>
            </a:r>
            <a:r>
              <a:rPr lang="en-US" sz="2400" i="1" dirty="0">
                <a:latin typeface="Times New Roman"/>
                <a:cs typeface="Times New Roman"/>
              </a:rPr>
              <a:t>=</a:t>
            </a:r>
            <a:r>
              <a:rPr lang="en-US" sz="2400" i="1" dirty="0" err="1">
                <a:latin typeface="Times New Roman"/>
                <a:cs typeface="Times New Roman"/>
              </a:rPr>
              <a:t>w</a:t>
            </a:r>
            <a:r>
              <a:rPr lang="en-US" sz="2400" i="1" baseline="-25000" dirty="0" err="1">
                <a:latin typeface="Times New Roman"/>
                <a:cs typeface="Times New Roman"/>
              </a:rPr>
              <a:t>ij</a:t>
            </a:r>
            <a:r>
              <a:rPr lang="en-US" sz="2400" i="1" dirty="0" err="1">
                <a:latin typeface="Times New Roman"/>
                <a:cs typeface="Times New Roman"/>
              </a:rPr>
              <a:t>h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801510" y="3180411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latin typeface="Times New Roman"/>
                <a:cs typeface="Times New Roman"/>
              </a:rPr>
              <a:t>v</a:t>
            </a:r>
            <a:r>
              <a:rPr lang="en-US" sz="2400" i="1" baseline="-25000" dirty="0" err="1">
                <a:latin typeface="Times New Roman"/>
                <a:cs typeface="Times New Roman"/>
              </a:rPr>
              <a:t>o</a:t>
            </a:r>
            <a:r>
              <a:rPr lang="en-US" sz="2400" i="1" baseline="-25000" dirty="0">
                <a:latin typeface="Times New Roman"/>
                <a:cs typeface="Times New Roman"/>
              </a:rPr>
              <a:t> </a:t>
            </a:r>
            <a:r>
              <a:rPr lang="en-US" sz="2400" i="1" dirty="0">
                <a:latin typeface="Times New Roman"/>
                <a:cs typeface="Times New Roman"/>
              </a:rPr>
              <a:t>or</a:t>
            </a:r>
            <a:r>
              <a:rPr lang="en-US" sz="2400" i="1" baseline="-25000" dirty="0">
                <a:latin typeface="Times New Roman"/>
                <a:cs typeface="Times New Roman"/>
              </a:rPr>
              <a:t> </a:t>
            </a:r>
            <a:r>
              <a:rPr lang="en-US" sz="2400" i="1" dirty="0">
                <a:latin typeface="Times New Roman"/>
                <a:cs typeface="Times New Roman"/>
              </a:rPr>
              <a:t>h</a:t>
            </a:r>
            <a:r>
              <a:rPr lang="en-US" sz="2400" i="1" baseline="-25000" dirty="0">
                <a:latin typeface="Times New Roman"/>
                <a:cs typeface="Times New Roman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5114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8" grpId="0"/>
      <p:bldP spid="20" grpId="0"/>
      <p:bldP spid="21" grpId="0" animBg="1"/>
      <p:bldP spid="22" grpId="0"/>
      <p:bldP spid="26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Restricted </a:t>
            </a:r>
            <a:r>
              <a:rPr lang="en-US" dirty="0" err="1"/>
              <a:t>Boltzman</a:t>
            </a:r>
            <a:r>
              <a:rPr lang="en-US" dirty="0"/>
              <a:t> Machine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3986-609C-7742-BE63-CD570B96C033}" type="slidenum">
              <a:rPr lang="en-US" smtClean="0"/>
              <a:t>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449" y="1897862"/>
            <a:ext cx="7690293" cy="33431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95101" y="6136699"/>
            <a:ext cx="847000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400" u="sng" dirty="0"/>
              <a:t>Source:  </a:t>
            </a:r>
            <a:r>
              <a:rPr lang="en-US" sz="1400" u="sng" dirty="0">
                <a:hlinkClick r:id="rId3"/>
              </a:rPr>
              <a:t>http://blog.echen.me/2011/07/18/introduction-to-restricted-boltzmann-machines/</a:t>
            </a:r>
          </a:p>
          <a:p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 rot="16200000">
            <a:off x="3583034" y="4028281"/>
            <a:ext cx="272993" cy="2561450"/>
          </a:xfrm>
          <a:prstGeom prst="leftBrace">
            <a:avLst>
              <a:gd name="adj1" fmla="val 13418"/>
              <a:gd name="adj2" fmla="val 6168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 rot="16200000">
            <a:off x="5553417" y="4219453"/>
            <a:ext cx="272993" cy="2452100"/>
          </a:xfrm>
          <a:prstGeom prst="leftBrace">
            <a:avLst>
              <a:gd name="adj1" fmla="val 13418"/>
              <a:gd name="adj2" fmla="val 5118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50204" y="5515713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SF/Fantasy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55794" y="5510075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Oscar Winner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69564" y="3058563"/>
            <a:ext cx="505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latin typeface="Times New Roman"/>
                <a:cs typeface="Times New Roman"/>
              </a:rPr>
              <a:t>w</a:t>
            </a:r>
            <a:r>
              <a:rPr lang="en-US" sz="2400" i="1" baseline="-25000" dirty="0" err="1">
                <a:latin typeface="Times New Roman"/>
                <a:cs typeface="Times New Roman"/>
              </a:rPr>
              <a:t>ij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99201" y="2059443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j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72962" y="4407264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i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6973" y="1984110"/>
            <a:ext cx="1180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/>
                <a:cs typeface="Times New Roman"/>
              </a:rPr>
              <a:t>Σ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r>
              <a:rPr lang="en-US" sz="2400" i="1" dirty="0">
                <a:latin typeface="Times New Roman"/>
                <a:cs typeface="Times New Roman"/>
              </a:rPr>
              <a:t>=</a:t>
            </a:r>
            <a:r>
              <a:rPr lang="en-US" sz="2400" i="1" dirty="0" err="1">
                <a:latin typeface="Times New Roman"/>
                <a:cs typeface="Times New Roman"/>
              </a:rPr>
              <a:t>w</a:t>
            </a:r>
            <a:r>
              <a:rPr lang="en-US" sz="2400" i="1" baseline="-25000" dirty="0" err="1">
                <a:latin typeface="Times New Roman"/>
                <a:cs typeface="Times New Roman"/>
              </a:rPr>
              <a:t>ij</a:t>
            </a:r>
            <a:r>
              <a:rPr lang="en-US" sz="2400" i="1" dirty="0" err="1">
                <a:latin typeface="Times New Roman"/>
                <a:cs typeface="Times New Roman"/>
              </a:rPr>
              <a:t>v</a:t>
            </a:r>
            <a:r>
              <a:rPr lang="en-US" sz="2400" i="1" baseline="-25000" dirty="0" err="1">
                <a:latin typeface="Times New Roman"/>
                <a:cs typeface="Times New Roman"/>
              </a:rPr>
              <a:t>i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88541" y="1200567"/>
            <a:ext cx="286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Times New Roman"/>
                <a:cs typeface="Times New Roman"/>
              </a:rPr>
              <a:t>h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r>
              <a:rPr lang="en-US" sz="2400" dirty="0">
                <a:latin typeface="Times New Roman"/>
                <a:cs typeface="Times New Roman"/>
                <a:sym typeface="Wingdings"/>
              </a:rPr>
              <a:t></a:t>
            </a:r>
            <a:r>
              <a:rPr lang="en-US" sz="2400" i="1" dirty="0">
                <a:latin typeface="Times New Roman"/>
                <a:cs typeface="Times New Roman"/>
                <a:sym typeface="Wingdings"/>
              </a:rPr>
              <a:t> </a:t>
            </a:r>
            <a:r>
              <a:rPr lang="en-US" sz="2400" i="1" dirty="0" err="1">
                <a:latin typeface="Times New Roman"/>
                <a:cs typeface="Times New Roman"/>
              </a:rPr>
              <a:t>p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r>
              <a:rPr lang="en-US" sz="2400" i="1" dirty="0">
                <a:latin typeface="Times New Roman"/>
                <a:cs typeface="Times New Roman"/>
              </a:rPr>
              <a:t>=1/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1-e</a:t>
            </a:r>
            <a:r>
              <a:rPr lang="en-US" sz="2400" i="1" baseline="30000" dirty="0">
                <a:latin typeface="Times New Roman"/>
                <a:cs typeface="Times New Roman"/>
              </a:rPr>
              <a:t>-</a:t>
            </a:r>
            <a:r>
              <a:rPr lang="en-US" sz="2400" baseline="30000" dirty="0">
                <a:latin typeface="Times New Roman"/>
                <a:cs typeface="Times New Roman"/>
              </a:rPr>
              <a:t>Σ</a:t>
            </a:r>
            <a:r>
              <a:rPr lang="en-US" sz="2400" i="1" baseline="30000" dirty="0">
                <a:latin typeface="Times New Roman"/>
                <a:cs typeface="Times New Roman"/>
              </a:rPr>
              <a:t>j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21" name="Up Arrow 20"/>
          <p:cNvSpPr/>
          <p:nvPr/>
        </p:nvSpPr>
        <p:spPr>
          <a:xfrm>
            <a:off x="3959137" y="1700806"/>
            <a:ext cx="150673" cy="33739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698172" y="5209835"/>
            <a:ext cx="2765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v</a:t>
            </a:r>
            <a:r>
              <a:rPr lang="en-US" sz="2400" i="1" baseline="-25000" dirty="0">
                <a:latin typeface="Times New Roman"/>
                <a:cs typeface="Times New Roman"/>
              </a:rPr>
              <a:t>i</a:t>
            </a:r>
            <a:r>
              <a:rPr lang="en-US" sz="2400" dirty="0">
                <a:latin typeface="Times New Roman"/>
                <a:cs typeface="Times New Roman"/>
                <a:sym typeface="Wingdings"/>
              </a:rPr>
              <a:t></a:t>
            </a:r>
            <a:r>
              <a:rPr lang="en-US" sz="2400" i="1" dirty="0">
                <a:latin typeface="Times New Roman"/>
                <a:cs typeface="Times New Roman"/>
                <a:sym typeface="Wingdings"/>
              </a:rPr>
              <a:t> </a:t>
            </a:r>
            <a:r>
              <a:rPr lang="en-US" sz="2400" i="1" dirty="0">
                <a:latin typeface="Times New Roman"/>
                <a:cs typeface="Times New Roman"/>
              </a:rPr>
              <a:t>p</a:t>
            </a:r>
            <a:r>
              <a:rPr lang="en-US" sz="2400" i="1" baseline="-25000" dirty="0">
                <a:latin typeface="Times New Roman"/>
                <a:cs typeface="Times New Roman"/>
              </a:rPr>
              <a:t>i</a:t>
            </a:r>
            <a:r>
              <a:rPr lang="en-US" sz="2400" i="1" dirty="0">
                <a:latin typeface="Times New Roman"/>
                <a:cs typeface="Times New Roman"/>
              </a:rPr>
              <a:t>=1/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1-e</a:t>
            </a:r>
            <a:r>
              <a:rPr lang="en-US" sz="2400" i="1" baseline="30000" dirty="0">
                <a:latin typeface="Times New Roman"/>
                <a:cs typeface="Times New Roman"/>
              </a:rPr>
              <a:t>-</a:t>
            </a:r>
            <a:r>
              <a:rPr lang="en-US" sz="2400" baseline="30000" dirty="0">
                <a:latin typeface="Times New Roman"/>
                <a:cs typeface="Times New Roman"/>
              </a:rPr>
              <a:t>Σ</a:t>
            </a:r>
            <a:r>
              <a:rPr lang="en-US" sz="2400" i="1" baseline="30000" dirty="0">
                <a:latin typeface="Times New Roman"/>
                <a:cs typeface="Times New Roman"/>
              </a:rPr>
              <a:t>i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2788845" y="4885349"/>
            <a:ext cx="161436" cy="40111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998385" y="1319326"/>
            <a:ext cx="33127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Recall = Relaxation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75074" y="4391399"/>
            <a:ext cx="1197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/>
                <a:cs typeface="Times New Roman"/>
              </a:rPr>
              <a:t>Σ</a:t>
            </a:r>
            <a:r>
              <a:rPr lang="en-US" sz="2400" i="1" baseline="-25000" dirty="0" err="1">
                <a:latin typeface="Times New Roman"/>
                <a:cs typeface="Times New Roman"/>
              </a:rPr>
              <a:t>i</a:t>
            </a:r>
            <a:r>
              <a:rPr lang="en-US" sz="2400" i="1" dirty="0">
                <a:latin typeface="Times New Roman"/>
                <a:cs typeface="Times New Roman"/>
              </a:rPr>
              <a:t>=</a:t>
            </a:r>
            <a:r>
              <a:rPr lang="en-US" sz="2400" i="1" dirty="0" err="1">
                <a:latin typeface="Times New Roman"/>
                <a:cs typeface="Times New Roman"/>
              </a:rPr>
              <a:t>w</a:t>
            </a:r>
            <a:r>
              <a:rPr lang="en-US" sz="2400" i="1" baseline="-25000" dirty="0" err="1">
                <a:latin typeface="Times New Roman"/>
                <a:cs typeface="Times New Roman"/>
              </a:rPr>
              <a:t>ij</a:t>
            </a:r>
            <a:r>
              <a:rPr lang="en-US" sz="2400" i="1" dirty="0" err="1">
                <a:latin typeface="Times New Roman"/>
                <a:cs typeface="Times New Roman"/>
              </a:rPr>
              <a:t>h</a:t>
            </a:r>
            <a:r>
              <a:rPr lang="en-US" sz="2400" i="1" baseline="-25000" dirty="0" err="1">
                <a:latin typeface="Times New Roman"/>
                <a:cs typeface="Times New Roman"/>
              </a:rPr>
              <a:t>j</a:t>
            </a:r>
            <a:endParaRPr lang="en-US" sz="2400" i="1" baseline="-25000" dirty="0">
              <a:latin typeface="Times New Roman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801510" y="3180411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latin typeface="Times New Roman"/>
                <a:cs typeface="Times New Roman"/>
              </a:rPr>
              <a:t>v</a:t>
            </a:r>
            <a:r>
              <a:rPr lang="en-US" sz="2400" i="1" baseline="-25000" dirty="0" err="1">
                <a:latin typeface="Times New Roman"/>
                <a:cs typeface="Times New Roman"/>
              </a:rPr>
              <a:t>o</a:t>
            </a:r>
            <a:r>
              <a:rPr lang="en-US" sz="2400" i="1" baseline="-25000" dirty="0">
                <a:latin typeface="Times New Roman"/>
                <a:cs typeface="Times New Roman"/>
              </a:rPr>
              <a:t> </a:t>
            </a:r>
            <a:r>
              <a:rPr lang="en-US" sz="2400" i="1" dirty="0">
                <a:latin typeface="Times New Roman"/>
                <a:cs typeface="Times New Roman"/>
              </a:rPr>
              <a:t>or</a:t>
            </a:r>
            <a:r>
              <a:rPr lang="en-US" sz="2400" i="1" baseline="-25000" dirty="0">
                <a:latin typeface="Times New Roman"/>
                <a:cs typeface="Times New Roman"/>
              </a:rPr>
              <a:t> </a:t>
            </a:r>
            <a:r>
              <a:rPr lang="en-US" sz="2400" i="1" dirty="0">
                <a:latin typeface="Times New Roman"/>
                <a:cs typeface="Times New Roman"/>
              </a:rPr>
              <a:t>h</a:t>
            </a:r>
            <a:r>
              <a:rPr lang="en-US" sz="2400" i="1" baseline="-25000" dirty="0">
                <a:latin typeface="Times New Roman"/>
                <a:cs typeface="Times New Roman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19542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685</Words>
  <Application>Microsoft Macintosh PowerPoint</Application>
  <PresentationFormat>Widescreen</PresentationFormat>
  <Paragraphs>230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Calibri</vt:lpstr>
      <vt:lpstr>Calibri Light</vt:lpstr>
      <vt:lpstr>DengXian</vt:lpstr>
      <vt:lpstr>DengXian Light</vt:lpstr>
      <vt:lpstr>Monotype Sorts</vt:lpstr>
      <vt:lpstr>ＭＳ Ｐゴシック</vt:lpstr>
      <vt:lpstr>Times New Roman</vt:lpstr>
      <vt:lpstr>Wingdings</vt:lpstr>
      <vt:lpstr>Yu Gothic</vt:lpstr>
      <vt:lpstr>Yu Gothic Light</vt:lpstr>
      <vt:lpstr>Arial</vt:lpstr>
      <vt:lpstr>Office Theme</vt:lpstr>
      <vt:lpstr>Restricted Boltzman Machines</vt:lpstr>
      <vt:lpstr>Johann von Neumann’s Opinion</vt:lpstr>
      <vt:lpstr>Boltzmann Machine (BM)</vt:lpstr>
      <vt:lpstr>Boltzmann Machine (BM) </vt:lpstr>
      <vt:lpstr>Restricted Boltzmann Machine (RBM)</vt:lpstr>
      <vt:lpstr>Restricted Boltzmann Machine (RBM)  </vt:lpstr>
      <vt:lpstr>RBM</vt:lpstr>
      <vt:lpstr>Restricted Boltzman Machine</vt:lpstr>
      <vt:lpstr>Restricted Boltzman Machine</vt:lpstr>
      <vt:lpstr>Restricted Boltzman Machine</vt:lpstr>
      <vt:lpstr>Restricted Boltzman Machine</vt:lpstr>
      <vt:lpstr>Restricted Boltzman Machine</vt:lpstr>
      <vt:lpstr>Restricted Boltzman Machine</vt:lpstr>
      <vt:lpstr>Restricted Boltzman Machine</vt:lpstr>
      <vt:lpstr>Restricted Boltzman Machine</vt:lpstr>
      <vt:lpstr>Why does this weight update agorithm work? </vt:lpstr>
      <vt:lpstr>Multi-modal Deep Learning </vt:lpstr>
      <vt:lpstr>Multi-modal Deep Learning </vt:lpstr>
      <vt:lpstr>Restricted Boltzman Machine</vt:lpstr>
      <vt:lpstr>Restricted Boltzman Machine</vt:lpstr>
      <vt:lpstr>Additional References</vt:lpstr>
      <vt:lpstr>TUTORIAL 6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Deep Learning Workshop</dc:title>
  <dc:creator>Danny Silver</dc:creator>
  <cp:lastModifiedBy>Danny Silver</cp:lastModifiedBy>
  <cp:revision>34</cp:revision>
  <dcterms:created xsi:type="dcterms:W3CDTF">2017-04-03T09:16:08Z</dcterms:created>
  <dcterms:modified xsi:type="dcterms:W3CDTF">2017-04-11T03:55:31Z</dcterms:modified>
</cp:coreProperties>
</file>