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698" r:id="rId2"/>
    <p:sldId id="691" r:id="rId3"/>
    <p:sldId id="705" r:id="rId4"/>
    <p:sldId id="707" r:id="rId5"/>
    <p:sldId id="694" r:id="rId6"/>
    <p:sldId id="656" r:id="rId7"/>
    <p:sldId id="708" r:id="rId8"/>
    <p:sldId id="665" r:id="rId9"/>
    <p:sldId id="666" r:id="rId10"/>
    <p:sldId id="668" r:id="rId11"/>
    <p:sldId id="696" r:id="rId12"/>
    <p:sldId id="697" r:id="rId13"/>
    <p:sldId id="672" r:id="rId14"/>
    <p:sldId id="673" r:id="rId15"/>
    <p:sldId id="693" r:id="rId16"/>
    <p:sldId id="709" r:id="rId17"/>
    <p:sldId id="674" r:id="rId18"/>
    <p:sldId id="714" r:id="rId19"/>
    <p:sldId id="711" r:id="rId20"/>
    <p:sldId id="712" r:id="rId21"/>
    <p:sldId id="713" r:id="rId22"/>
    <p:sldId id="703" r:id="rId23"/>
    <p:sldId id="704" r:id="rId24"/>
    <p:sldId id="715" r:id="rId25"/>
    <p:sldId id="716" r:id="rId26"/>
    <p:sldId id="717" r:id="rId27"/>
    <p:sldId id="718" r:id="rId28"/>
    <p:sldId id="719" r:id="rId29"/>
  </p:sldIdLst>
  <p:sldSz cx="9144000" cy="6858000" type="screen4x3"/>
  <p:notesSz cx="7150100" cy="94488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6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E00"/>
    <a:srgbClr val="2136FF"/>
    <a:srgbClr val="CC99FF"/>
    <a:srgbClr val="BBFFA3"/>
    <a:srgbClr val="FAA8A8"/>
    <a:srgbClr val="3ADE00"/>
    <a:srgbClr val="7AFF4B"/>
    <a:srgbClr val="72A4E0"/>
    <a:srgbClr val="CCCC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97" autoAdjust="0"/>
    <p:restoredTop sz="50000" autoAdjust="0"/>
  </p:normalViewPr>
  <p:slideViewPr>
    <p:cSldViewPr>
      <p:cViewPr varScale="1">
        <p:scale>
          <a:sx n="121" d="100"/>
          <a:sy n="121" d="100"/>
        </p:scale>
        <p:origin x="256" y="176"/>
      </p:cViewPr>
      <p:guideLst>
        <p:guide orient="horz" pos="14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698" y="-72"/>
      </p:cViewPr>
      <p:guideLst>
        <p:guide orient="horz" pos="2976"/>
        <p:guide pos="22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255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255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39494A3-2E9A-4452-AF31-4D93A71E2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1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4438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9450"/>
            <a:ext cx="52419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5" rIns="91449" bIns="457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F7D26B-0BFB-4E61-AAB7-284A80E2A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7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E3C76-113D-6B40-9710-5E769FB9A990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x-none"/>
          </a:p>
        </p:txBody>
      </p:sp>
    </p:spTree>
    <p:extLst>
      <p:ext uri="{BB962C8B-B14F-4D97-AF65-F5344CB8AC3E}">
        <p14:creationId xmlns:p14="http://schemas.microsoft.com/office/powerpoint/2010/main" val="24689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AAABD-7115-D245-8234-FD7375B1D5CA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x-none"/>
          </a:p>
        </p:txBody>
      </p:sp>
    </p:spTree>
    <p:extLst>
      <p:ext uri="{BB962C8B-B14F-4D97-AF65-F5344CB8AC3E}">
        <p14:creationId xmlns:p14="http://schemas.microsoft.com/office/powerpoint/2010/main" val="82030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Rbm.py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18329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69127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0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371598" y="12436"/>
            <a:ext cx="0" cy="5783262"/>
            <a:chOff x="1371598" y="12436"/>
            <a:chExt cx="0" cy="5783262"/>
          </a:xfrm>
        </p:grpSpPr>
        <p:sp>
          <p:nvSpPr>
            <p:cNvPr id="6" name="Line 123"/>
            <p:cNvSpPr>
              <a:spLocks noChangeShapeType="1"/>
            </p:cNvSpPr>
            <p:nvPr/>
          </p:nvSpPr>
          <p:spPr bwMode="auto">
            <a:xfrm flipH="1">
              <a:off x="1371598" y="1143000"/>
              <a:ext cx="0" cy="4652698"/>
            </a:xfrm>
            <a:prstGeom prst="line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124" tIns="41061" rIns="82124" bIns="41061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Line 124"/>
            <p:cNvSpPr>
              <a:spLocks noChangeShapeType="1"/>
            </p:cNvSpPr>
            <p:nvPr/>
          </p:nvSpPr>
          <p:spPr bwMode="auto">
            <a:xfrm>
              <a:off x="1371598" y="12436"/>
              <a:ext cx="0" cy="1130564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124" tIns="41061" rIns="82124" bIns="41061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371600" y="30822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1524000" y="1371600"/>
            <a:ext cx="7162800" cy="4525963"/>
          </a:xfrm>
        </p:spPr>
        <p:txBody>
          <a:bodyPr/>
          <a:lstStyle>
            <a:lvl1pPr marL="342900" indent="-342900">
              <a:buSzPct val="75000"/>
              <a:buFontTx/>
              <a:buBlip>
                <a:blip r:embed="rId2"/>
              </a:buBlip>
              <a:defRPr/>
            </a:lvl1pPr>
            <a:lvl2pPr marL="742950" indent="-285750">
              <a:buClr>
                <a:schemeClr val="accent1"/>
              </a:buClr>
              <a:buSzPct val="75000"/>
              <a:buFont typeface="Wingdings" pitchFamily="2" charset="2"/>
              <a:buChar char="q"/>
              <a:defRPr>
                <a:solidFill>
                  <a:schemeClr val="accent2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accent2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˗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 userDrawn="1">
            <p:ph sz="quarter" idx="13"/>
          </p:nvPr>
        </p:nvSpPr>
        <p:spPr>
          <a:xfrm rot="18627426">
            <a:off x="57359" y="3681197"/>
            <a:ext cx="2183449" cy="155892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 marL="0" indent="0">
              <a:buFontTx/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17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89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AC6D73-E8D8-E441-AACC-F0C59B392D37}" type="datetime1">
              <a:rPr lang="en-CA" smtClean="0"/>
              <a:t>2017-04-12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1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1600200"/>
            <a:ext cx="716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20"/>
          <p:cNvSpPr>
            <a:spLocks noChangeArrowheads="1"/>
          </p:cNvSpPr>
          <p:nvPr/>
        </p:nvSpPr>
        <p:spPr bwMode="auto">
          <a:xfrm rot="5400000" flipV="1">
            <a:off x="3999705" y="-4001292"/>
            <a:ext cx="1143001" cy="9145588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>
              <a:solidFill>
                <a:srgbClr val="0F243E"/>
              </a:solidFill>
              <a:latin typeface="Calibri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0" u="none">
                <a:solidFill>
                  <a:schemeClr val="tx1"/>
                </a:solidFill>
                <a:latin typeface="+mj-lt"/>
              </a:defRPr>
            </a:lvl1pPr>
          </a:lstStyle>
          <a:p>
            <a:fld id="{FA6F6034-1516-478C-9756-BC6A8296D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˗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1.png"/><Relationship Id="rId4" Type="http://schemas.openxmlformats.org/officeDocument/2006/relationships/image" Target="../media/image490.png"/><Relationship Id="rId5" Type="http://schemas.openxmlformats.org/officeDocument/2006/relationships/image" Target="../media/image520.png"/><Relationship Id="rId6" Type="http://schemas.openxmlformats.org/officeDocument/2006/relationships/image" Target="../media/image530.png"/><Relationship Id="rId7" Type="http://schemas.openxmlformats.org/officeDocument/2006/relationships/image" Target="../media/image540.png"/><Relationship Id="rId8" Type="http://schemas.openxmlformats.org/officeDocument/2006/relationships/image" Target="../media/image55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0.png"/><Relationship Id="rId4" Type="http://schemas.openxmlformats.org/officeDocument/2006/relationships/image" Target="../media/image890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7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image" Target="../media/image76.png"/><Relationship Id="rId9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381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tiff"/><Relationship Id="rId3" Type="http://schemas.openxmlformats.org/officeDocument/2006/relationships/image" Target="../media/image12.tif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olah.github.io/" TargetMode="External"/><Relationship Id="rId3" Type="http://schemas.openxmlformats.org/officeDocument/2006/relationships/hyperlink" Target="http://colah.github.io/posts/2015-08-Understanding-LSTMs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4" Type="http://schemas.openxmlformats.org/officeDocument/2006/relationships/image" Target="../media/image66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4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91572"/>
            <a:ext cx="6858000" cy="923596"/>
          </a:xfrm>
        </p:spPr>
        <p:txBody>
          <a:bodyPr>
            <a:normAutofit/>
          </a:bodyPr>
          <a:lstStyle/>
          <a:p>
            <a:r>
              <a:rPr lang="en-US" b="1" dirty="0" smtClean="0"/>
              <a:t>Recurrent Neural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4225"/>
            <a:ext cx="6858000" cy="1241822"/>
          </a:xfrm>
        </p:spPr>
        <p:txBody>
          <a:bodyPr>
            <a:noAutofit/>
          </a:bodyPr>
          <a:lstStyle/>
          <a:p>
            <a:endParaRPr lang="en-US" sz="2100" dirty="0"/>
          </a:p>
          <a:p>
            <a:r>
              <a:rPr lang="en-US" sz="2100" dirty="0"/>
              <a:t>with </a:t>
            </a:r>
          </a:p>
          <a:p>
            <a:r>
              <a:rPr lang="en-US" sz="2100" dirty="0"/>
              <a:t>Daniel L. Silver, Ph.D.</a:t>
            </a:r>
          </a:p>
          <a:p>
            <a:r>
              <a:rPr lang="en-US" sz="2100" dirty="0"/>
              <a:t>Christian Frey, BBA</a:t>
            </a:r>
          </a:p>
          <a:p>
            <a:endParaRPr lang="en-US" sz="2100" dirty="0"/>
          </a:p>
          <a:p>
            <a:r>
              <a:rPr lang="en-US" sz="2100" dirty="0"/>
              <a:t>April 11-12, </a:t>
            </a:r>
            <a:r>
              <a:rPr lang="en-US" sz="2100" dirty="0" smtClean="0"/>
              <a:t>2017</a:t>
            </a:r>
          </a:p>
          <a:p>
            <a:r>
              <a:rPr lang="en-US" sz="2100" dirty="0" smtClean="0"/>
              <a:t>Slides based on originals by Yann </a:t>
            </a:r>
            <a:r>
              <a:rPr lang="en-US" sz="2100" dirty="0" err="1" smtClean="0"/>
              <a:t>LeCun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712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1371600"/>
                <a:ext cx="7391400" cy="4724400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1800" dirty="0" smtClean="0"/>
                  <a:t>Prediction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800" dirty="0" smtClean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800" dirty="0"/>
                  <a:t>Prediction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800" dirty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…, </m:t>
                        </m:r>
                        <m:r>
                          <a:rPr lang="en-US" sz="18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𝜏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800" dirty="0" smtClean="0"/>
                  <a:t>Prediction for the whole chain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/>
              </a:p>
              <a:p>
                <a:pPr>
                  <a:lnSpc>
                    <a:spcPct val="150000"/>
                  </a:lnSpc>
                </a:pPr>
                <a:endParaRPr lang="en-US" sz="1800" dirty="0" smtClean="0"/>
              </a:p>
              <a:p>
                <a:pPr>
                  <a:lnSpc>
                    <a:spcPct val="150000"/>
                  </a:lnSpc>
                </a:pPr>
                <a:endParaRPr lang="en-US" sz="1800" dirty="0"/>
              </a:p>
              <a:p>
                <a:pPr>
                  <a:lnSpc>
                    <a:spcPct val="150000"/>
                  </a:lnSpc>
                </a:pPr>
                <a:endParaRPr lang="en-US" sz="1800" dirty="0" smtClean="0"/>
              </a:p>
              <a:p>
                <a:pPr>
                  <a:lnSpc>
                    <a:spcPct val="150000"/>
                  </a:lnSpc>
                </a:pPr>
                <a:endParaRPr lang="en-US" sz="1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1800" dirty="0" smtClean="0"/>
                  <a:t>Some inherent issues with </a:t>
                </a:r>
                <a:r>
                  <a:rPr lang="en-US" sz="1800" dirty="0" smtClean="0"/>
                  <a:t>simple </a:t>
                </a:r>
                <a:r>
                  <a:rPr lang="en-US" sz="1800" dirty="0" smtClean="0"/>
                  <a:t>RNNs</a:t>
                </a:r>
                <a:r>
                  <a:rPr lang="en-US" sz="1800" dirty="0" smtClean="0"/>
                  <a:t>: </a:t>
                </a:r>
                <a:endParaRPr lang="en-US" sz="1800" dirty="0"/>
              </a:p>
              <a:p>
                <a:pPr lvl="1"/>
                <a:r>
                  <a:rPr lang="en-US" sz="1600" dirty="0" smtClean="0"/>
                  <a:t>RNNs often </a:t>
                </a:r>
                <a:r>
                  <a:rPr lang="en-US" sz="1600" dirty="0"/>
                  <a:t>capture too much of last words in final </a:t>
                </a:r>
                <a:r>
                  <a:rPr lang="en-US" sz="1600" dirty="0" smtClean="0"/>
                  <a:t>vector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1371600"/>
                <a:ext cx="7391400" cy="47244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1797" y="3219792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4083344" y="3224595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56877" y="3219792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2200" y="2819400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819400"/>
                <a:ext cx="455512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 rot="5400000">
            <a:off x="3369961" y="4033227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 rot="5400000">
            <a:off x="4646312" y="4033227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5884562" y="4033227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cxnSp>
        <p:nvCxnSpPr>
          <p:cNvPr id="11" name="Elbow Connector 10"/>
          <p:cNvCxnSpPr>
            <a:stCxn id="8" idx="2"/>
            <a:endCxn id="12" idx="2"/>
          </p:cNvCxnSpPr>
          <p:nvPr/>
        </p:nvCxnSpPr>
        <p:spPr>
          <a:xfrm rot="16200000" flipH="1">
            <a:off x="3194701" y="3556977"/>
            <a:ext cx="708660" cy="45338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  <a:endCxn id="14" idx="2"/>
          </p:cNvCxnSpPr>
          <p:nvPr/>
        </p:nvCxnSpPr>
        <p:spPr>
          <a:xfrm rot="16200000" flipH="1">
            <a:off x="4471052" y="3556976"/>
            <a:ext cx="703857" cy="45819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2"/>
            <a:endCxn id="15" idx="2"/>
          </p:cNvCxnSpPr>
          <p:nvPr/>
        </p:nvCxnSpPr>
        <p:spPr>
          <a:xfrm rot="16200000" flipH="1">
            <a:off x="5724542" y="3572217"/>
            <a:ext cx="708660" cy="42291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13677" y="4291395"/>
            <a:ext cx="116204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85277" y="4291395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61627" y="4291395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01955" y="4283444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955" y="4283444"/>
                <a:ext cx="455512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3880501" y="4648542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174346" y="4648542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95102" y="4648542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510297" y="4291395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35355" y="4950365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55" y="4950365"/>
                <a:ext cx="455512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00800" y="1395453"/>
                <a:ext cx="181466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u="none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1" u="none" smtClean="0">
                          <a:latin typeface="Cambria Math"/>
                        </a:rPr>
                        <m:t>softmax</m:t>
                      </m:r>
                      <m:d>
                        <m:d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u="none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u="none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395453"/>
                <a:ext cx="1814663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426696" y="2438400"/>
                <a:ext cx="190295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u="none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1" u="none" smtClean="0">
                          <a:latin typeface="Cambria Math"/>
                        </a:rPr>
                        <m:t>softmax</m:t>
                      </m:r>
                      <m:d>
                        <m:d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en-US" b="0" i="1" u="none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u="none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696" y="2438400"/>
                <a:ext cx="1902957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096000" y="1682847"/>
                <a:ext cx="2615588" cy="6793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u="none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1" u="none" smtClean="0">
                          <a:latin typeface="Cambria Math"/>
                        </a:rPr>
                        <m:t>softmax</m:t>
                      </m:r>
                      <m:d>
                        <m:d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u="none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b="0" i="1" u="none" smtClean="0">
                                  <a:latin typeface="Cambria Math"/>
                                </a:rPr>
                                <m:t>𝜏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u="none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u="none" smtClean="0"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b="0" i="1" u="none" smtClean="0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u="none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b="0" i="1" u="none" smtClean="0">
                                          <a:latin typeface="Cambria Math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 u="none" smtClean="0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𝑜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r>
                                    <a:rPr lang="en-US" b="0" i="1" u="none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u="none" smtClean="0">
                                      <a:latin typeface="Cambria Math"/>
                                    </a:rPr>
                                    <m:t>𝑖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 u="none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 u="none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 u="none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u="none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US" u="none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82847"/>
                <a:ext cx="2615588" cy="67935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3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Bi-directional RNN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5400000">
            <a:off x="1933990" y="3870011"/>
            <a:ext cx="932759" cy="187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none" dirty="0" smtClean="0">
                <a:solidFill>
                  <a:schemeClr val="bg2"/>
                </a:solidFill>
              </a:rPr>
              <a:t>O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 rot="5400000">
            <a:off x="3076960" y="3870011"/>
            <a:ext cx="932759" cy="187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none" dirty="0" smtClean="0">
                <a:solidFill>
                  <a:schemeClr val="bg2"/>
                </a:solidFill>
              </a:rPr>
              <a:t>O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 rot="5400000">
            <a:off x="4185812" y="3870011"/>
            <a:ext cx="932759" cy="187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none" dirty="0" smtClean="0">
                <a:solidFill>
                  <a:schemeClr val="bg2"/>
                </a:solidFill>
              </a:rPr>
              <a:t>O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  <a:r>
              <a:rPr lang="en-US" sz="1200" b="1" u="none" dirty="0" err="1">
                <a:solidFill>
                  <a:schemeClr val="bg2"/>
                </a:solidFill>
              </a:rPr>
              <a:t>O</a:t>
            </a:r>
            <a:r>
              <a:rPr lang="en-US" sz="1200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9" name="Arc 38"/>
          <p:cNvSpPr/>
          <p:nvPr/>
        </p:nvSpPr>
        <p:spPr>
          <a:xfrm flipV="1">
            <a:off x="3830543" y="3471777"/>
            <a:ext cx="1188952" cy="847978"/>
          </a:xfrm>
          <a:prstGeom prst="arc">
            <a:avLst>
              <a:gd name="adj1" fmla="val 12694457"/>
              <a:gd name="adj2" fmla="val 1990008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>
            <a:off x="3545512" y="3754551"/>
            <a:ext cx="1119147" cy="892868"/>
          </a:xfrm>
          <a:prstGeom prst="arc">
            <a:avLst>
              <a:gd name="adj1" fmla="val 12694457"/>
              <a:gd name="adj2" fmla="val 19714522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>
            <a:off x="4664660" y="3746600"/>
            <a:ext cx="1015226" cy="849563"/>
          </a:xfrm>
          <a:prstGeom prst="arc">
            <a:avLst>
              <a:gd name="adj1" fmla="val 12694457"/>
              <a:gd name="adj2" fmla="val 19714522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>
            <a:off x="2365511" y="3731687"/>
            <a:ext cx="1231792" cy="892868"/>
          </a:xfrm>
          <a:prstGeom prst="arc">
            <a:avLst>
              <a:gd name="adj1" fmla="val 12694457"/>
              <a:gd name="adj2" fmla="val 19714522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1295400" y="3710155"/>
            <a:ext cx="1119147" cy="892868"/>
          </a:xfrm>
          <a:prstGeom prst="arc">
            <a:avLst>
              <a:gd name="adj1" fmla="val 12694457"/>
              <a:gd name="adj2" fmla="val 19714522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flipV="1">
            <a:off x="2719347" y="3481555"/>
            <a:ext cx="1188952" cy="847978"/>
          </a:xfrm>
          <a:prstGeom prst="arc">
            <a:avLst>
              <a:gd name="adj1" fmla="val 12694457"/>
              <a:gd name="adj2" fmla="val 1990008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 flipV="1">
            <a:off x="1574791" y="3481555"/>
            <a:ext cx="1188952" cy="847978"/>
          </a:xfrm>
          <a:prstGeom prst="arc">
            <a:avLst>
              <a:gd name="adj1" fmla="val 12694457"/>
              <a:gd name="adj2" fmla="val 1990008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flipV="1">
            <a:off x="2727298" y="3481555"/>
            <a:ext cx="1188952" cy="847978"/>
          </a:xfrm>
          <a:prstGeom prst="arc">
            <a:avLst>
              <a:gd name="adj1" fmla="val 12694457"/>
              <a:gd name="adj2" fmla="val 1990008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flipV="1">
            <a:off x="4957641" y="3481555"/>
            <a:ext cx="1188952" cy="847978"/>
          </a:xfrm>
          <a:prstGeom prst="arc">
            <a:avLst>
              <a:gd name="adj1" fmla="val 12694457"/>
              <a:gd name="adj2" fmla="val 1990008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351637" y="4316778"/>
                <a:ext cx="4079106" cy="317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u="none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 u="none">
                                <a:latin typeface="Cambria Math"/>
                              </a:rPr>
                              <m:t>h</m:t>
                            </m:r>
                          </m:e>
                        </m:acc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 u="none">
                                <a:latin typeface="Cambria Math"/>
                              </a:rPr>
                              <m:t>h</m:t>
                            </m:r>
                          </m:e>
                        </m:acc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i="1" u="none">
                                <a:latin typeface="Cambria Math"/>
                              </a:rPr>
                              <m:t>h</m:t>
                            </m:r>
                          </m:e>
                        </m:acc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637" y="4316778"/>
                <a:ext cx="4079106" cy="3173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8" name="Group 97"/>
          <p:cNvGrpSpPr/>
          <p:nvPr/>
        </p:nvGrpSpPr>
        <p:grpSpPr>
          <a:xfrm>
            <a:off x="1477270" y="2667000"/>
            <a:ext cx="4710607" cy="2414755"/>
            <a:chOff x="2675927" y="3147845"/>
            <a:chExt cx="4710607" cy="2414755"/>
          </a:xfrm>
        </p:grpSpPr>
        <p:grpSp>
          <p:nvGrpSpPr>
            <p:cNvPr id="6" name="Group 5"/>
            <p:cNvGrpSpPr/>
            <p:nvPr/>
          </p:nvGrpSpPr>
          <p:grpSpPr>
            <a:xfrm>
              <a:off x="2675927" y="3147845"/>
              <a:ext cx="4710607" cy="2414755"/>
              <a:chOff x="2870034" y="4138445"/>
              <a:chExt cx="4710607" cy="241475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2870034" y="6245423"/>
                    <a:ext cx="455512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u="none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u="none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u="none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	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u="none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	  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u="none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u="none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i="1" u="none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 </a:t>
                    </a:r>
                    <a:endParaRPr lang="en-US" u="none" dirty="0"/>
                  </a:p>
                </p:txBody>
              </p:sp>
            </mc:Choice>
            <mc:Fallback xmlns="">
              <p:sp>
                <p:nvSpPr>
                  <p:cNvPr id="7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70034" y="6245423"/>
                    <a:ext cx="4555122" cy="30777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196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" name="Group 7"/>
              <p:cNvGrpSpPr/>
              <p:nvPr/>
            </p:nvGrpSpPr>
            <p:grpSpPr>
              <a:xfrm>
                <a:off x="3260923" y="4138445"/>
                <a:ext cx="4319718" cy="2187643"/>
                <a:chOff x="2855112" y="3818727"/>
                <a:chExt cx="4823813" cy="2394783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290318" y="4167199"/>
                  <a:ext cx="1021080" cy="209551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u="none" dirty="0" smtClean="0">
                      <a:solidFill>
                        <a:schemeClr val="bg2"/>
                      </a:solidFill>
                    </a:rPr>
                    <a:t>O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574413" y="4158495"/>
                  <a:ext cx="1021080" cy="209551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u="none" dirty="0" smtClean="0">
                      <a:solidFill>
                        <a:schemeClr val="bg2"/>
                      </a:solidFill>
                    </a:rPr>
                    <a:t>O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803552" y="4167199"/>
                  <a:ext cx="1021080" cy="209551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u="none" dirty="0" smtClean="0">
                      <a:solidFill>
                        <a:schemeClr val="bg2"/>
                      </a:solidFill>
                    </a:rPr>
                    <a:t>O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2855112" y="3818727"/>
                      <a:ext cx="455512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oMath>
                      </a14:m>
                      <a:r>
                        <a:rPr lang="en-US" u="none" dirty="0" smtClean="0"/>
                        <a:t>	      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oMath>
                      </a14:m>
                      <a:r>
                        <a:rPr lang="en-US" u="none" dirty="0" smtClean="0"/>
                        <a:t>	           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u="none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US" u="none" dirty="0" smtClean="0"/>
                        <a:t> </a:t>
                      </a:r>
                      <a:endParaRPr lang="en-US" u="none" dirty="0"/>
                    </a:p>
                  </p:txBody>
                </p:sp>
              </mc:Choice>
              <mc:Fallback xmlns="">
                <p:sp>
                  <p:nvSpPr>
                    <p:cNvPr id="12" name="TextBox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55112" y="3818727"/>
                      <a:ext cx="4555122" cy="307777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b="-217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" name="Rectangle 12"/>
                <p:cNvSpPr/>
                <p:nvPr/>
              </p:nvSpPr>
              <p:spPr>
                <a:xfrm rot="5400000">
                  <a:off x="3293761" y="5132152"/>
                  <a:ext cx="1021080" cy="20955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u="none" dirty="0" smtClean="0">
                      <a:solidFill>
                        <a:schemeClr val="bg2"/>
                      </a:solidFill>
                    </a:rPr>
                    <a:t>O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 rot="5400000">
                  <a:off x="4570112" y="5132152"/>
                  <a:ext cx="1021080" cy="20955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u="none" dirty="0" smtClean="0">
                      <a:solidFill>
                        <a:schemeClr val="bg2"/>
                      </a:solidFill>
                    </a:rPr>
                    <a:t>O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 rot="5400000">
                  <a:off x="5808362" y="5132152"/>
                  <a:ext cx="1021080" cy="20955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u="none" dirty="0" smtClean="0">
                      <a:solidFill>
                        <a:schemeClr val="bg2"/>
                      </a:solidFill>
                    </a:rPr>
                    <a:t>O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  <a:r>
                    <a:rPr lang="en-US" sz="1200" b="1" u="none" dirty="0" err="1">
                      <a:solidFill>
                        <a:schemeClr val="bg2"/>
                      </a:solidFill>
                    </a:rPr>
                    <a:t>O</a:t>
                  </a:r>
                  <a:r>
                    <a:rPr lang="en-US" sz="1200" b="1" u="none" dirty="0">
                      <a:solidFill>
                        <a:schemeClr val="bg2"/>
                      </a:solidFill>
                    </a:rPr>
                    <a:t> </a:t>
                  </a:r>
                </a:p>
              </p:txBody>
            </p:sp>
            <p:cxnSp>
              <p:nvCxnSpPr>
                <p:cNvPr id="16" name="Elbow Connector 15"/>
                <p:cNvCxnSpPr>
                  <a:stCxn id="9" idx="2"/>
                  <a:endCxn id="13" idx="1"/>
                </p:cNvCxnSpPr>
                <p:nvPr/>
              </p:nvCxnSpPr>
              <p:spPr>
                <a:xfrm rot="16200000" flipH="1">
                  <a:off x="3627762" y="4549846"/>
                  <a:ext cx="349638" cy="3444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Elbow Connector 16"/>
                <p:cNvCxnSpPr>
                  <a:stCxn id="10" idx="2"/>
                  <a:endCxn id="14" idx="1"/>
                </p:cNvCxnSpPr>
                <p:nvPr/>
              </p:nvCxnSpPr>
              <p:spPr>
                <a:xfrm rot="5400000">
                  <a:off x="4903632" y="4545066"/>
                  <a:ext cx="358341" cy="4302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Elbow Connector 17"/>
                <p:cNvCxnSpPr>
                  <a:stCxn id="11" idx="2"/>
                  <a:endCxn id="15" idx="1"/>
                </p:cNvCxnSpPr>
                <p:nvPr/>
              </p:nvCxnSpPr>
              <p:spPr>
                <a:xfrm rot="16200000" flipH="1">
                  <a:off x="6141679" y="4549162"/>
                  <a:ext cx="349638" cy="4811"/>
                </a:xfrm>
                <a:prstGeom prst="bentConnector3">
                  <a:avLst>
                    <a:gd name="adj1" fmla="val 50000"/>
                  </a:avLst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123803" y="4623735"/>
                      <a:ext cx="4555122" cy="33691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oMath>
                      </a14:m>
                      <a:r>
                        <a:rPr lang="en-US" u="none" dirty="0" smtClean="0"/>
                        <a:t> 	    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oMath>
                      </a14:m>
                      <a:r>
                        <a:rPr lang="en-US" u="none" dirty="0" smtClean="0"/>
                        <a:t>	         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 u="none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US" u="none" dirty="0" smtClean="0"/>
                        <a:t> </a:t>
                      </a:r>
                      <a:endParaRPr lang="en-US" u="none" dirty="0"/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23803" y="4623735"/>
                      <a:ext cx="4555122" cy="336919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3" name="Straight Arrow Connector 22"/>
                <p:cNvCxnSpPr/>
                <p:nvPr/>
              </p:nvCxnSpPr>
              <p:spPr>
                <a:xfrm flipH="1">
                  <a:off x="3696021" y="5747467"/>
                  <a:ext cx="114938" cy="46604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" name="Straight Arrow Connector 56"/>
            <p:cNvCxnSpPr/>
            <p:nvPr/>
          </p:nvCxnSpPr>
          <p:spPr>
            <a:xfrm>
              <a:off x="3605253" y="4911062"/>
              <a:ext cx="143587" cy="4244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/>
          <p:cNvCxnSpPr/>
          <p:nvPr/>
        </p:nvCxnSpPr>
        <p:spPr>
          <a:xfrm flipH="1">
            <a:off x="3759420" y="4435374"/>
            <a:ext cx="102927" cy="4257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3544824" y="4436680"/>
            <a:ext cx="143587" cy="4244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4875388" y="4435374"/>
            <a:ext cx="102927" cy="4257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4660792" y="4436680"/>
            <a:ext cx="143587" cy="4244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ontent Placeholder 10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issues with RNN: </a:t>
            </a:r>
          </a:p>
          <a:p>
            <a:pPr lvl="1"/>
            <a:r>
              <a:rPr lang="en-US" dirty="0" smtClean="0"/>
              <a:t>Hidden variables capture only one side </a:t>
            </a:r>
            <a:r>
              <a:rPr lang="en-US" dirty="0" smtClean="0"/>
              <a:t>of context </a:t>
            </a:r>
            <a:endParaRPr lang="en-US" dirty="0" smtClean="0"/>
          </a:p>
          <a:p>
            <a:r>
              <a:rPr lang="en-US" dirty="0" smtClean="0"/>
              <a:t>A bi-directional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6343401" y="2895600"/>
                <a:ext cx="23106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=</m:t>
                      </m:r>
                      <m:r>
                        <a:rPr lang="en-US" sz="1600" b="0" i="1" u="none" smtClean="0">
                          <a:latin typeface="Cambria Math"/>
                        </a:rPr>
                        <m:t>𝑓</m:t>
                      </m:r>
                      <m:r>
                        <a:rPr lang="en-US" sz="1600" b="0" i="1" u="none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  <m:r>
                            <a:rPr lang="en-US" sz="1600" i="1" u="none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u="none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401" y="2895600"/>
                <a:ext cx="2310633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352864" y="3288268"/>
                <a:ext cx="2310633" cy="349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u="none" smtClean="0">
                              <a:latin typeface="Cambria Math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600" i="1" u="none" smtClean="0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=</m:t>
                      </m:r>
                      <m:r>
                        <a:rPr lang="en-US" sz="1600" b="0" i="1" u="none" smtClean="0">
                          <a:latin typeface="Cambria Math"/>
                        </a:rPr>
                        <m:t>𝑓</m:t>
                      </m:r>
                      <m:r>
                        <a:rPr lang="en-US" sz="1600" b="0" i="1" u="none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i="1" u="none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u="none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864" y="3288268"/>
                <a:ext cx="2310633" cy="349519"/>
              </a:xfrm>
              <a:prstGeom prst="rect">
                <a:avLst/>
              </a:prstGeom>
              <a:blipFill rotWithShape="1">
                <a:blip r:embed="rId7"/>
                <a:stretch>
                  <a:fillRect t="-1724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359302" y="3657600"/>
                <a:ext cx="2708498" cy="3702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600" i="1" u="none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600" i="1" u="none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 i="1" u="none">
                          <a:latin typeface="Cambria Math"/>
                        </a:rPr>
                        <m:t>softmax</m:t>
                      </m:r>
                      <m:d>
                        <m:dPr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u="none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u="none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u="none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302" y="3657600"/>
                <a:ext cx="2708498" cy="3702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80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</a:t>
            </a:r>
            <a:r>
              <a:rPr lang="en-US" smtClean="0"/>
              <a:t>of bi-directional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idea and make your model further complicated: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7" y="2430232"/>
            <a:ext cx="3262313" cy="313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27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RNNs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7800" y="1189037"/>
                <a:ext cx="7162800" cy="4525963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1800" dirty="0" smtClean="0"/>
                  <a:t>How </a:t>
                </a:r>
                <a:r>
                  <a:rPr lang="en-US" sz="1800" dirty="0"/>
                  <a:t>to train such model?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sz="1400" dirty="0"/>
                  <a:t>Generalize the same ideas from </a:t>
                </a:r>
                <a:r>
                  <a:rPr lang="en-US" sz="1400" dirty="0" smtClean="0"/>
                  <a:t>back-propagation </a:t>
                </a:r>
                <a:endParaRPr lang="en-US" sz="2000" dirty="0" smtClean="0"/>
              </a:p>
              <a:p>
                <a:r>
                  <a:rPr lang="en-US" sz="2000" dirty="0" smtClean="0"/>
                  <a:t>Total output error: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sz="2000" b="0" i="1" smtClean="0">
                            <a:latin typeface="Cambria Math"/>
                          </a:rPr>
                          <m:t>, </m:t>
                        </m:r>
                        <m:acc>
                          <m:accPr>
                            <m:chr m:val="⃗"/>
                            <m:ctrlPr>
                              <a:rPr lang="en-US" sz="2000" b="0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</m:e>
                        </m:acc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b="0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sz="2000" i="1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sz="2000" dirty="0" smtClean="0"/>
              </a:p>
              <a:p>
                <a:pPr marL="0" indent="0" algn="ctr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800" y="1189037"/>
                <a:ext cx="71628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Backpropagation for RNN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797" y="4286250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083344" y="4291053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56877" y="4286250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62200" y="3885858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885858"/>
                <a:ext cx="455512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 rot="5400000">
            <a:off x="3369961" y="50996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 rot="5400000">
            <a:off x="4646312" y="50996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 rot="5400000">
            <a:off x="5884562" y="50996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cxnSp>
        <p:nvCxnSpPr>
          <p:cNvPr id="13" name="Elbow Connector 12"/>
          <p:cNvCxnSpPr>
            <a:stCxn id="6" idx="2"/>
            <a:endCxn id="10" idx="2"/>
          </p:cNvCxnSpPr>
          <p:nvPr/>
        </p:nvCxnSpPr>
        <p:spPr>
          <a:xfrm rot="16200000" flipH="1">
            <a:off x="3194701" y="4623435"/>
            <a:ext cx="708660" cy="45338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2"/>
            <a:endCxn id="11" idx="2"/>
          </p:cNvCxnSpPr>
          <p:nvPr/>
        </p:nvCxnSpPr>
        <p:spPr>
          <a:xfrm rot="16200000" flipH="1">
            <a:off x="4471052" y="4623434"/>
            <a:ext cx="703857" cy="45819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2"/>
            <a:endCxn id="12" idx="2"/>
          </p:cNvCxnSpPr>
          <p:nvPr/>
        </p:nvCxnSpPr>
        <p:spPr>
          <a:xfrm rot="16200000" flipH="1">
            <a:off x="5724542" y="4638675"/>
            <a:ext cx="708660" cy="42291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13677" y="5357853"/>
            <a:ext cx="116204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85277" y="5357853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61627" y="5357853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01955" y="5349902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955" y="5349902"/>
                <a:ext cx="455512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3880501" y="57150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74346" y="57150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95102" y="57150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10297" y="5357853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35355" y="6016823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355" y="6016823"/>
                <a:ext cx="455512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reeform 28"/>
          <p:cNvSpPr/>
          <p:nvPr/>
        </p:nvSpPr>
        <p:spPr>
          <a:xfrm>
            <a:off x="2895600" y="5486400"/>
            <a:ext cx="3307743" cy="639637"/>
          </a:xfrm>
          <a:custGeom>
            <a:avLst/>
            <a:gdLst>
              <a:gd name="connsiteX0" fmla="*/ 3307743 w 3307743"/>
              <a:gd name="connsiteY0" fmla="*/ 639637 h 639637"/>
              <a:gd name="connsiteX1" fmla="*/ 3299792 w 3307743"/>
              <a:gd name="connsiteY1" fmla="*/ 154608 h 639637"/>
              <a:gd name="connsiteX2" fmla="*/ 3275938 w 3307743"/>
              <a:gd name="connsiteY2" fmla="*/ 51241 h 639637"/>
              <a:gd name="connsiteX3" fmla="*/ 3220279 w 3307743"/>
              <a:gd name="connsiteY3" fmla="*/ 3533 h 639637"/>
              <a:gd name="connsiteX4" fmla="*/ 3053301 w 3307743"/>
              <a:gd name="connsiteY4" fmla="*/ 3533 h 639637"/>
              <a:gd name="connsiteX5" fmla="*/ 0 w 3307743"/>
              <a:gd name="connsiteY5" fmla="*/ 19435 h 63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7743" h="639637">
                <a:moveTo>
                  <a:pt x="3307743" y="639637"/>
                </a:moveTo>
                <a:cubicBezTo>
                  <a:pt x="3306418" y="446155"/>
                  <a:pt x="3305093" y="252674"/>
                  <a:pt x="3299792" y="154608"/>
                </a:cubicBezTo>
                <a:cubicBezTo>
                  <a:pt x="3294491" y="56542"/>
                  <a:pt x="3289190" y="76420"/>
                  <a:pt x="3275938" y="51241"/>
                </a:cubicBezTo>
                <a:cubicBezTo>
                  <a:pt x="3262686" y="26062"/>
                  <a:pt x="3257385" y="11484"/>
                  <a:pt x="3220279" y="3533"/>
                </a:cubicBezTo>
                <a:cubicBezTo>
                  <a:pt x="3183173" y="-4418"/>
                  <a:pt x="3053301" y="3533"/>
                  <a:pt x="3053301" y="3533"/>
                </a:cubicBezTo>
                <a:lnTo>
                  <a:pt x="0" y="1943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38800" y="5486400"/>
            <a:ext cx="564543" cy="639637"/>
          </a:xfrm>
          <a:custGeom>
            <a:avLst/>
            <a:gdLst>
              <a:gd name="connsiteX0" fmla="*/ 3307743 w 3307743"/>
              <a:gd name="connsiteY0" fmla="*/ 639637 h 639637"/>
              <a:gd name="connsiteX1" fmla="*/ 3299792 w 3307743"/>
              <a:gd name="connsiteY1" fmla="*/ 154608 h 639637"/>
              <a:gd name="connsiteX2" fmla="*/ 3275938 w 3307743"/>
              <a:gd name="connsiteY2" fmla="*/ 51241 h 639637"/>
              <a:gd name="connsiteX3" fmla="*/ 3220279 w 3307743"/>
              <a:gd name="connsiteY3" fmla="*/ 3533 h 639637"/>
              <a:gd name="connsiteX4" fmla="*/ 3053301 w 3307743"/>
              <a:gd name="connsiteY4" fmla="*/ 3533 h 639637"/>
              <a:gd name="connsiteX5" fmla="*/ 0 w 3307743"/>
              <a:gd name="connsiteY5" fmla="*/ 19435 h 63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7743" h="639637">
                <a:moveTo>
                  <a:pt x="3307743" y="639637"/>
                </a:moveTo>
                <a:cubicBezTo>
                  <a:pt x="3306418" y="446155"/>
                  <a:pt x="3305093" y="252674"/>
                  <a:pt x="3299792" y="154608"/>
                </a:cubicBezTo>
                <a:cubicBezTo>
                  <a:pt x="3294491" y="56542"/>
                  <a:pt x="3289190" y="76420"/>
                  <a:pt x="3275938" y="51241"/>
                </a:cubicBezTo>
                <a:cubicBezTo>
                  <a:pt x="3262686" y="26062"/>
                  <a:pt x="3257385" y="11484"/>
                  <a:pt x="3220279" y="3533"/>
                </a:cubicBezTo>
                <a:cubicBezTo>
                  <a:pt x="3183173" y="-4418"/>
                  <a:pt x="3053301" y="3533"/>
                  <a:pt x="3053301" y="3533"/>
                </a:cubicBezTo>
                <a:lnTo>
                  <a:pt x="0" y="1943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19600" y="5486400"/>
            <a:ext cx="1783743" cy="639637"/>
          </a:xfrm>
          <a:custGeom>
            <a:avLst/>
            <a:gdLst>
              <a:gd name="connsiteX0" fmla="*/ 3307743 w 3307743"/>
              <a:gd name="connsiteY0" fmla="*/ 639637 h 639637"/>
              <a:gd name="connsiteX1" fmla="*/ 3299792 w 3307743"/>
              <a:gd name="connsiteY1" fmla="*/ 154608 h 639637"/>
              <a:gd name="connsiteX2" fmla="*/ 3275938 w 3307743"/>
              <a:gd name="connsiteY2" fmla="*/ 51241 h 639637"/>
              <a:gd name="connsiteX3" fmla="*/ 3220279 w 3307743"/>
              <a:gd name="connsiteY3" fmla="*/ 3533 h 639637"/>
              <a:gd name="connsiteX4" fmla="*/ 3053301 w 3307743"/>
              <a:gd name="connsiteY4" fmla="*/ 3533 h 639637"/>
              <a:gd name="connsiteX5" fmla="*/ 0 w 3307743"/>
              <a:gd name="connsiteY5" fmla="*/ 19435 h 63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7743" h="639637">
                <a:moveTo>
                  <a:pt x="3307743" y="639637"/>
                </a:moveTo>
                <a:cubicBezTo>
                  <a:pt x="3306418" y="446155"/>
                  <a:pt x="3305093" y="252674"/>
                  <a:pt x="3299792" y="154608"/>
                </a:cubicBezTo>
                <a:cubicBezTo>
                  <a:pt x="3294491" y="56542"/>
                  <a:pt x="3289190" y="76420"/>
                  <a:pt x="3275938" y="51241"/>
                </a:cubicBezTo>
                <a:cubicBezTo>
                  <a:pt x="3262686" y="26062"/>
                  <a:pt x="3257385" y="11484"/>
                  <a:pt x="3220279" y="3533"/>
                </a:cubicBezTo>
                <a:cubicBezTo>
                  <a:pt x="3183173" y="-4418"/>
                  <a:pt x="3053301" y="3533"/>
                  <a:pt x="3053301" y="3533"/>
                </a:cubicBezTo>
                <a:lnTo>
                  <a:pt x="0" y="19435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78378" y="4708498"/>
            <a:ext cx="434535" cy="1431235"/>
          </a:xfrm>
          <a:custGeom>
            <a:avLst/>
            <a:gdLst>
              <a:gd name="connsiteX0" fmla="*/ 413532 w 421713"/>
              <a:gd name="connsiteY0" fmla="*/ 1431235 h 1431235"/>
              <a:gd name="connsiteX1" fmla="*/ 421484 w 421713"/>
              <a:gd name="connsiteY1" fmla="*/ 898497 h 1431235"/>
              <a:gd name="connsiteX2" fmla="*/ 405581 w 421713"/>
              <a:gd name="connsiteY2" fmla="*/ 818984 h 1431235"/>
              <a:gd name="connsiteX3" fmla="*/ 357873 w 421713"/>
              <a:gd name="connsiteY3" fmla="*/ 787179 h 1431235"/>
              <a:gd name="connsiteX4" fmla="*/ 127285 w 421713"/>
              <a:gd name="connsiteY4" fmla="*/ 787179 h 1431235"/>
              <a:gd name="connsiteX5" fmla="*/ 55724 w 421713"/>
              <a:gd name="connsiteY5" fmla="*/ 763325 h 1431235"/>
              <a:gd name="connsiteX6" fmla="*/ 8016 w 421713"/>
              <a:gd name="connsiteY6" fmla="*/ 699715 h 1431235"/>
              <a:gd name="connsiteX7" fmla="*/ 65 w 421713"/>
              <a:gd name="connsiteY7" fmla="*/ 0 h 1431235"/>
              <a:gd name="connsiteX8" fmla="*/ 65 w 421713"/>
              <a:gd name="connsiteY8" fmla="*/ 0 h 143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713" h="1431235">
                <a:moveTo>
                  <a:pt x="413532" y="1431235"/>
                </a:moveTo>
                <a:cubicBezTo>
                  <a:pt x="418170" y="1215887"/>
                  <a:pt x="422809" y="1000539"/>
                  <a:pt x="421484" y="898497"/>
                </a:cubicBezTo>
                <a:cubicBezTo>
                  <a:pt x="420159" y="796455"/>
                  <a:pt x="416183" y="837537"/>
                  <a:pt x="405581" y="818984"/>
                </a:cubicBezTo>
                <a:cubicBezTo>
                  <a:pt x="394979" y="800431"/>
                  <a:pt x="404256" y="792480"/>
                  <a:pt x="357873" y="787179"/>
                </a:cubicBezTo>
                <a:cubicBezTo>
                  <a:pt x="311490" y="781878"/>
                  <a:pt x="177643" y="791155"/>
                  <a:pt x="127285" y="787179"/>
                </a:cubicBezTo>
                <a:cubicBezTo>
                  <a:pt x="76927" y="783203"/>
                  <a:pt x="75602" y="777902"/>
                  <a:pt x="55724" y="763325"/>
                </a:cubicBezTo>
                <a:cubicBezTo>
                  <a:pt x="35846" y="748748"/>
                  <a:pt x="17292" y="826936"/>
                  <a:pt x="8016" y="699715"/>
                </a:cubicBezTo>
                <a:cubicBezTo>
                  <a:pt x="-1261" y="572494"/>
                  <a:pt x="65" y="0"/>
                  <a:pt x="65" y="0"/>
                </a:cubicBezTo>
                <a:lnTo>
                  <a:pt x="65" y="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419600" y="4664766"/>
            <a:ext cx="1793313" cy="1431234"/>
          </a:xfrm>
          <a:custGeom>
            <a:avLst/>
            <a:gdLst>
              <a:gd name="connsiteX0" fmla="*/ 1395600 w 1397129"/>
              <a:gd name="connsiteY0" fmla="*/ 1431234 h 1431234"/>
              <a:gd name="connsiteX1" fmla="*/ 1395600 w 1397129"/>
              <a:gd name="connsiteY1" fmla="*/ 882594 h 1431234"/>
              <a:gd name="connsiteX2" fmla="*/ 1379698 w 1397129"/>
              <a:gd name="connsiteY2" fmla="*/ 818984 h 1431234"/>
              <a:gd name="connsiteX3" fmla="*/ 1355844 w 1397129"/>
              <a:gd name="connsiteY3" fmla="*/ 811033 h 1431234"/>
              <a:gd name="connsiteX4" fmla="*/ 1292233 w 1397129"/>
              <a:gd name="connsiteY4" fmla="*/ 818984 h 1431234"/>
              <a:gd name="connsiteX5" fmla="*/ 115440 w 1397129"/>
              <a:gd name="connsiteY5" fmla="*/ 826935 h 1431234"/>
              <a:gd name="connsiteX6" fmla="*/ 59781 w 1397129"/>
              <a:gd name="connsiteY6" fmla="*/ 811033 h 1431234"/>
              <a:gd name="connsiteX7" fmla="*/ 4122 w 1397129"/>
              <a:gd name="connsiteY7" fmla="*/ 771276 h 1431234"/>
              <a:gd name="connsiteX8" fmla="*/ 4122 w 1397129"/>
              <a:gd name="connsiteY8" fmla="*/ 548640 h 1431234"/>
              <a:gd name="connsiteX9" fmla="*/ 4122 w 1397129"/>
              <a:gd name="connsiteY9" fmla="*/ 0 h 143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7129" h="1431234">
                <a:moveTo>
                  <a:pt x="1395600" y="1431234"/>
                </a:moveTo>
                <a:cubicBezTo>
                  <a:pt x="1396925" y="1207935"/>
                  <a:pt x="1398250" y="984636"/>
                  <a:pt x="1395600" y="882594"/>
                </a:cubicBezTo>
                <a:cubicBezTo>
                  <a:pt x="1392950" y="780552"/>
                  <a:pt x="1386324" y="830911"/>
                  <a:pt x="1379698" y="818984"/>
                </a:cubicBezTo>
                <a:cubicBezTo>
                  <a:pt x="1373072" y="807057"/>
                  <a:pt x="1370421" y="811033"/>
                  <a:pt x="1355844" y="811033"/>
                </a:cubicBezTo>
                <a:cubicBezTo>
                  <a:pt x="1341267" y="811033"/>
                  <a:pt x="1292233" y="818984"/>
                  <a:pt x="1292233" y="818984"/>
                </a:cubicBezTo>
                <a:lnTo>
                  <a:pt x="115440" y="826935"/>
                </a:lnTo>
                <a:cubicBezTo>
                  <a:pt x="-89969" y="825610"/>
                  <a:pt x="78334" y="820309"/>
                  <a:pt x="59781" y="811033"/>
                </a:cubicBezTo>
                <a:cubicBezTo>
                  <a:pt x="41228" y="801757"/>
                  <a:pt x="13398" y="815008"/>
                  <a:pt x="4122" y="771276"/>
                </a:cubicBezTo>
                <a:cubicBezTo>
                  <a:pt x="-5154" y="727544"/>
                  <a:pt x="4122" y="548640"/>
                  <a:pt x="4122" y="548640"/>
                </a:cubicBezTo>
                <a:lnTo>
                  <a:pt x="4122" y="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194701" y="4724400"/>
            <a:ext cx="2995348" cy="1375576"/>
          </a:xfrm>
          <a:custGeom>
            <a:avLst/>
            <a:gdLst>
              <a:gd name="connsiteX0" fmla="*/ 3246159 w 3248454"/>
              <a:gd name="connsiteY0" fmla="*/ 1375576 h 1375576"/>
              <a:gd name="connsiteX1" fmla="*/ 3246159 w 3248454"/>
              <a:gd name="connsiteY1" fmla="*/ 826936 h 1375576"/>
              <a:gd name="connsiteX2" fmla="*/ 3222305 w 3248454"/>
              <a:gd name="connsiteY2" fmla="*/ 755374 h 1375576"/>
              <a:gd name="connsiteX3" fmla="*/ 3182549 w 3248454"/>
              <a:gd name="connsiteY3" fmla="*/ 739471 h 1375576"/>
              <a:gd name="connsiteX4" fmla="*/ 3055328 w 3248454"/>
              <a:gd name="connsiteY4" fmla="*/ 747423 h 1375576"/>
              <a:gd name="connsiteX5" fmla="*/ 574521 w 3248454"/>
              <a:gd name="connsiteY5" fmla="*/ 731520 h 1375576"/>
              <a:gd name="connsiteX6" fmla="*/ 105394 w 3248454"/>
              <a:gd name="connsiteY6" fmla="*/ 683812 h 1375576"/>
              <a:gd name="connsiteX7" fmla="*/ 9978 w 3248454"/>
              <a:gd name="connsiteY7" fmla="*/ 540689 h 1375576"/>
              <a:gd name="connsiteX8" fmla="*/ 2027 w 3248454"/>
              <a:gd name="connsiteY8" fmla="*/ 318052 h 1375576"/>
              <a:gd name="connsiteX9" fmla="*/ 2027 w 3248454"/>
              <a:gd name="connsiteY9" fmla="*/ 0 h 137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454" h="1375576">
                <a:moveTo>
                  <a:pt x="3246159" y="1375576"/>
                </a:moveTo>
                <a:cubicBezTo>
                  <a:pt x="3248147" y="1152939"/>
                  <a:pt x="3250135" y="930303"/>
                  <a:pt x="3246159" y="826936"/>
                </a:cubicBezTo>
                <a:cubicBezTo>
                  <a:pt x="3242183" y="723569"/>
                  <a:pt x="3232907" y="769951"/>
                  <a:pt x="3222305" y="755374"/>
                </a:cubicBezTo>
                <a:cubicBezTo>
                  <a:pt x="3211703" y="740797"/>
                  <a:pt x="3210378" y="740796"/>
                  <a:pt x="3182549" y="739471"/>
                </a:cubicBezTo>
                <a:cubicBezTo>
                  <a:pt x="3154720" y="738146"/>
                  <a:pt x="3055328" y="747423"/>
                  <a:pt x="3055328" y="747423"/>
                </a:cubicBezTo>
                <a:lnTo>
                  <a:pt x="574521" y="731520"/>
                </a:lnTo>
                <a:cubicBezTo>
                  <a:pt x="82865" y="720918"/>
                  <a:pt x="199484" y="715617"/>
                  <a:pt x="105394" y="683812"/>
                </a:cubicBezTo>
                <a:cubicBezTo>
                  <a:pt x="11304" y="652007"/>
                  <a:pt x="27206" y="601649"/>
                  <a:pt x="9978" y="540689"/>
                </a:cubicBezTo>
                <a:cubicBezTo>
                  <a:pt x="-7250" y="479729"/>
                  <a:pt x="3352" y="408167"/>
                  <a:pt x="2027" y="318052"/>
                </a:cubicBezTo>
                <a:cubicBezTo>
                  <a:pt x="702" y="227937"/>
                  <a:pt x="1364" y="113968"/>
                  <a:pt x="202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725070" y="2614136"/>
                <a:ext cx="2037930" cy="73866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b="0" u="none" dirty="0" smtClean="0">
                    <a:latin typeface="Cambria Math"/>
                  </a:rPr>
                  <a:t>Reminder: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u="none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1" u="none" smtClean="0">
                          <a:latin typeface="Cambria Math"/>
                        </a:rPr>
                        <m:t>softmax</m:t>
                      </m:r>
                      <m:d>
                        <m:d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u="none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b="0" u="none" dirty="0" smtClean="0"/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u="none">
                          <a:latin typeface="Cambria Math"/>
                        </a:rPr>
                        <m:t>=</m:t>
                      </m:r>
                      <m:r>
                        <a:rPr lang="en-US" b="0" i="1" u="none" smtClean="0">
                          <a:latin typeface="Cambria Math"/>
                        </a:rPr>
                        <m:t>𝑓</m:t>
                      </m:r>
                      <m:r>
                        <a:rPr lang="en-US" b="0" i="1" u="none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  <m:r>
                            <a:rPr lang="en-US" i="1" u="none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 u="none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u="none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u="none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5070" y="2614136"/>
                <a:ext cx="2037930" cy="738664"/>
              </a:xfrm>
              <a:prstGeom prst="rect">
                <a:avLst/>
              </a:prstGeom>
              <a:blipFill rotWithShape="1">
                <a:blip r:embed="rId6"/>
                <a:stretch>
                  <a:fillRect b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752600" y="2438400"/>
                <a:ext cx="2672699" cy="659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u="none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𝑊</m:t>
                          </m:r>
                        </m:den>
                      </m:f>
                      <m:r>
                        <a:rPr lang="en-US" sz="1800" i="1" u="none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1800" i="1" u="none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1800" i="1" u="none">
                              <a:latin typeface="Cambria Math"/>
                            </a:rPr>
                            <m:t>𝑡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 u="none">
                              <a:latin typeface="Cambria Math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1800" i="1" u="none">
                                  <a:latin typeface="Cambria Math"/>
                                </a:rPr>
                                <m:t>𝑊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u="none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438400"/>
                <a:ext cx="2672699" cy="6592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154143" y="3058463"/>
                <a:ext cx="3521092" cy="670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u="none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800" i="1" u="none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𝑊</m:t>
                          </m:r>
                        </m:den>
                      </m:f>
                      <m:r>
                        <a:rPr lang="en-US" sz="1800" i="1" u="none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1800" i="1" u="none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1800" i="1" u="none">
                              <a:latin typeface="Cambria Math"/>
                            </a:rPr>
                            <m:t>𝑡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 u="none">
                              <a:latin typeface="Cambria Math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1800" i="1" u="none">
                                  <a:latin typeface="Cambria Math"/>
                                </a:rPr>
                                <m:t>𝑊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u="none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143" y="3058463"/>
                <a:ext cx="3521092" cy="6706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57200" y="2438399"/>
                <a:ext cx="1219200" cy="95541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u="none" dirty="0" smtClean="0"/>
                  <a:t>Parameters?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u="none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u="none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u="none" dirty="0" smtClean="0"/>
                  <a:t> +</a:t>
                </a:r>
              </a:p>
              <a:p>
                <a:pPr algn="ctr"/>
                <a:r>
                  <a:rPr lang="en-US" u="none" dirty="0"/>
                  <a:t>v</a:t>
                </a:r>
                <a:r>
                  <a:rPr lang="en-US" u="none" dirty="0" smtClean="0"/>
                  <a:t>ectors for input</a:t>
                </a:r>
                <a:endParaRPr lang="en-US" u="none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438399"/>
                <a:ext cx="1219200" cy="9554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4342407" y="3093796"/>
            <a:ext cx="610593" cy="6115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705600" y="3657600"/>
            <a:ext cx="211413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u="none" dirty="0" smtClean="0">
                <a:latin typeface="+mj-lt"/>
              </a:rPr>
              <a:t>This sometimes  is called “Backpropagation </a:t>
            </a:r>
            <a:r>
              <a:rPr lang="en-US" sz="1100" u="none" dirty="0">
                <a:latin typeface="+mj-lt"/>
              </a:rPr>
              <a:t>Through </a:t>
            </a:r>
            <a:r>
              <a:rPr lang="en-US" sz="1100" u="none" dirty="0" smtClean="0">
                <a:latin typeface="+mj-lt"/>
              </a:rPr>
              <a:t>Time”, since the gradients are propagated back through time. </a:t>
            </a:r>
            <a:endParaRPr lang="en-US" sz="11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474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8" grpId="0" animBg="1"/>
      <p:bldP spid="39" grpId="0" animBg="1"/>
      <p:bldP spid="40" grpId="0" animBg="1"/>
      <p:bldP spid="41" grpId="0"/>
      <p:bldP spid="42" grpId="0"/>
      <p:bldP spid="45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162800" cy="4525963"/>
          </a:xfrm>
        </p:spPr>
        <p:txBody>
          <a:bodyPr/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Backpropagation for RNN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141551" y="4305629"/>
            <a:ext cx="4851971" cy="2018971"/>
            <a:chOff x="2539429" y="4229429"/>
            <a:chExt cx="4851971" cy="20189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539429" y="5916770"/>
                  <a:ext cx="45551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u="none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u="none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a14:m>
                  <a:r>
                    <a:rPr lang="en-US" u="none" dirty="0" smtClean="0"/>
                    <a:t>	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a14:m>
                  <a:r>
                    <a:rPr lang="en-US" u="none" dirty="0" smtClean="0"/>
                    <a:t>	            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  <m:r>
                            <a:rPr lang="en-US" b="0" i="1" u="none" smtClean="0">
                              <a:latin typeface="Cambria Math"/>
                            </a:rPr>
                            <m:t>+</m:t>
                          </m:r>
                          <m:r>
                            <a:rPr lang="en-US" i="1" u="none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u="none" dirty="0" smtClean="0"/>
                    <a:t> </a:t>
                  </a:r>
                  <a:endParaRPr lang="en-US" u="none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9429" y="5916770"/>
                  <a:ext cx="4555122" cy="30777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Group 25"/>
            <p:cNvGrpSpPr/>
            <p:nvPr/>
          </p:nvGrpSpPr>
          <p:grpSpPr>
            <a:xfrm>
              <a:off x="2751284" y="4229429"/>
              <a:ext cx="4640116" cy="2018971"/>
              <a:chOff x="2286000" y="3918325"/>
              <a:chExt cx="5181600" cy="221014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735597" y="4318717"/>
                <a:ext cx="1021080" cy="20955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u="none" dirty="0" smtClean="0">
                    <a:solidFill>
                      <a:schemeClr val="bg2"/>
                    </a:solidFill>
                  </a:rPr>
                  <a:t>O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007144" y="4323520"/>
                <a:ext cx="1021080" cy="20955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u="none" dirty="0" smtClean="0">
                    <a:solidFill>
                      <a:schemeClr val="bg2"/>
                    </a:solidFill>
                  </a:rPr>
                  <a:t>O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280677" y="4318717"/>
                <a:ext cx="1021080" cy="20955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u="none" dirty="0" smtClean="0">
                    <a:solidFill>
                      <a:schemeClr val="bg2"/>
                    </a:solidFill>
                  </a:rPr>
                  <a:t>O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286000" y="3918325"/>
                    <a:ext cx="455512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u="none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u="none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u="none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	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 u="none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u="none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	    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 u="none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u="none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u="none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i="1" u="none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 </a:t>
                    </a:r>
                    <a:endParaRPr lang="en-US" u="none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86000" y="3918325"/>
                    <a:ext cx="4555122" cy="30777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434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Rectangle 9"/>
              <p:cNvSpPr/>
              <p:nvPr/>
            </p:nvSpPr>
            <p:spPr>
              <a:xfrm rot="5400000">
                <a:off x="3293761" y="5132152"/>
                <a:ext cx="1021080" cy="20955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u="none" dirty="0" smtClean="0">
                    <a:solidFill>
                      <a:schemeClr val="bg2"/>
                    </a:solidFill>
                  </a:rPr>
                  <a:t>O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5400000">
                <a:off x="4570112" y="5132152"/>
                <a:ext cx="1021080" cy="20955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u="none" dirty="0" smtClean="0">
                    <a:solidFill>
                      <a:schemeClr val="bg2"/>
                    </a:solidFill>
                  </a:rPr>
                  <a:t>O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5400000">
                <a:off x="5808362" y="5132152"/>
                <a:ext cx="1021080" cy="20955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u="none" dirty="0" smtClean="0">
                    <a:solidFill>
                      <a:schemeClr val="bg2"/>
                    </a:solidFill>
                  </a:rPr>
                  <a:t>O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  <a:r>
                  <a:rPr lang="en-US" sz="1200" b="1" u="none" dirty="0" err="1">
                    <a:solidFill>
                      <a:schemeClr val="bg2"/>
                    </a:solidFill>
                  </a:rPr>
                  <a:t>O</a:t>
                </a:r>
                <a:r>
                  <a:rPr lang="en-US" sz="1200" b="1" u="none" dirty="0">
                    <a:solidFill>
                      <a:schemeClr val="bg2"/>
                    </a:solidFill>
                  </a:rPr>
                  <a:t> </a:t>
                </a:r>
              </a:p>
            </p:txBody>
          </p:sp>
          <p:cxnSp>
            <p:nvCxnSpPr>
              <p:cNvPr id="13" name="Elbow Connector 12"/>
              <p:cNvCxnSpPr>
                <a:stCxn id="6" idx="2"/>
                <a:endCxn id="10" idx="2"/>
              </p:cNvCxnSpPr>
              <p:nvPr/>
            </p:nvCxnSpPr>
            <p:spPr>
              <a:xfrm rot="16200000" flipH="1">
                <a:off x="3118501" y="4655902"/>
                <a:ext cx="708660" cy="453389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Elbow Connector 13"/>
              <p:cNvCxnSpPr>
                <a:stCxn id="7" idx="2"/>
                <a:endCxn id="11" idx="2"/>
              </p:cNvCxnSpPr>
              <p:nvPr/>
            </p:nvCxnSpPr>
            <p:spPr>
              <a:xfrm rot="16200000" flipH="1">
                <a:off x="4394852" y="4655901"/>
                <a:ext cx="703857" cy="458193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lbow Connector 14"/>
              <p:cNvCxnSpPr>
                <a:stCxn id="8" idx="2"/>
                <a:endCxn id="12" idx="2"/>
              </p:cNvCxnSpPr>
              <p:nvPr/>
            </p:nvCxnSpPr>
            <p:spPr>
              <a:xfrm rot="16200000" flipH="1">
                <a:off x="5648342" y="4671142"/>
                <a:ext cx="708660" cy="422910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537477" y="5390320"/>
                <a:ext cx="116204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909077" y="5390320"/>
                <a:ext cx="10668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185427" y="5390320"/>
                <a:ext cx="103350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325755" y="5382369"/>
                    <a:ext cx="455512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u="none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u="none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u="none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	 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 u="none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	              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u="none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i="1" u="none">
                                <a:latin typeface="Cambria Math"/>
                              </a:rPr>
                              <m:t>𝑡</m:t>
                            </m:r>
                            <m:r>
                              <a:rPr lang="en-US" b="0" i="1" u="none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i="1" u="none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u="none" dirty="0" smtClean="0"/>
                      <a:t> </a:t>
                    </a:r>
                    <a:endParaRPr lang="en-US" u="none" dirty="0"/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25755" y="5382369"/>
                    <a:ext cx="4555122" cy="30777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434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Straight Arrow Connector 19"/>
              <p:cNvCxnSpPr/>
              <p:nvPr/>
            </p:nvCxnSpPr>
            <p:spPr>
              <a:xfrm>
                <a:off x="3804301" y="5747467"/>
                <a:ext cx="0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098146" y="5747467"/>
                <a:ext cx="0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6318902" y="5747467"/>
                <a:ext cx="0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6434097" y="5390320"/>
                <a:ext cx="103350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274780" y="1447800"/>
                <a:ext cx="2037929" cy="73866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en-US" b="0" u="none" dirty="0" smtClean="0">
                    <a:latin typeface="Cambria Math"/>
                  </a:rPr>
                  <a:t>Reminder: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u="none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u="none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1" u="none" smtClean="0">
                          <a:latin typeface="Cambria Math"/>
                        </a:rPr>
                        <m:t>softmax</m:t>
                      </m:r>
                      <m:d>
                        <m:dPr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u="none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b="0" u="none" dirty="0" smtClean="0"/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u="none">
                          <a:latin typeface="Cambria Math"/>
                        </a:rPr>
                        <m:t>=</m:t>
                      </m:r>
                      <m:r>
                        <a:rPr lang="en-US" b="0" i="1" u="none" smtClean="0">
                          <a:latin typeface="Cambria Math"/>
                        </a:rPr>
                        <m:t>𝑓</m:t>
                      </m:r>
                      <m:r>
                        <a:rPr lang="en-US" b="0" i="1" u="none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  <m:r>
                            <a:rPr lang="en-US" i="1" u="none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i="1" u="none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 u="none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 u="none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u="none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780" y="1447800"/>
                <a:ext cx="2037929" cy="7386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286000" y="1447800"/>
                <a:ext cx="3521092" cy="670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u="none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𝑊</m:t>
                          </m:r>
                        </m:den>
                      </m:f>
                      <m:r>
                        <a:rPr lang="en-US" sz="1800" i="1" u="none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1800" i="1" u="none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1800" i="1" u="none">
                              <a:latin typeface="Cambria Math"/>
                            </a:rPr>
                            <m:t>𝑡</m:t>
                          </m:r>
                          <m:r>
                            <a:rPr lang="en-US" sz="1800" i="1" u="none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 u="none">
                              <a:latin typeface="Cambria Math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b="0" i="1" u="none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 u="none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sz="1800" i="1" u="none">
                                  <a:latin typeface="Cambria Math"/>
                                </a:rPr>
                                <m:t>𝑊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u="none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447800"/>
                <a:ext cx="3521092" cy="6706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4478905" y="1483133"/>
            <a:ext cx="556230" cy="6115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215455" y="3076811"/>
                <a:ext cx="5633145" cy="8093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u="none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600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1600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b="0" i="1" u="none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600" b="0" i="1" u="none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600" i="1" u="none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sz="1600" b="0" i="1" u="none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1600" b="0" i="1" u="none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600" i="1" u="none">
                              <a:latin typeface="Cambria Math"/>
                            </a:rPr>
                            <m:t>𝑗</m:t>
                          </m:r>
                          <m:r>
                            <a:rPr lang="en-US" sz="1600" i="1" u="none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u="none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f>
                            <m:f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6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i="1" u="none">
                                  <a:latin typeface="Cambria Math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n-US" sz="1600" b="0" i="1" u="none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1600" i="1" u="none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600" i="1" u="none">
                              <a:latin typeface="Cambria Math"/>
                            </a:rPr>
                            <m:t>𝑗</m:t>
                          </m:r>
                          <m:r>
                            <a:rPr lang="en-US" sz="1600" i="1" u="none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600" b="0" i="1" u="none" smtClean="0">
                              <a:latin typeface="Cambria Math"/>
                            </a:rPr>
                            <m:t>−</m:t>
                          </m:r>
                          <m:r>
                            <a:rPr lang="en-US" sz="1600" i="1" u="none">
                              <a:latin typeface="Cambria Math"/>
                            </a:rPr>
                            <m:t>𝑘</m:t>
                          </m:r>
                          <m:r>
                            <a:rPr lang="en-US" sz="1600" i="1" u="none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i="1" u="none">
                              <a:latin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u="none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b="0" i="1" u="none" smtClean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1600" b="0" i="1" u="none" smtClean="0">
                              <a:latin typeface="Cambria Math"/>
                            </a:rPr>
                            <m:t>diag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u="none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600" i="1" u="none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1600" i="1" u="none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1600" i="1" u="none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455" y="3076811"/>
                <a:ext cx="5633145" cy="80938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176477" y="2286000"/>
                <a:ext cx="3727944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u="none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800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800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1800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800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800" b="0" i="1" u="none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800" b="0" i="1" u="none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  <m:r>
                        <a:rPr lang="en-US" sz="1800" b="0" i="1" u="none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 u="none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i="1" u="none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1800" i="1" u="none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1800" i="1" u="none">
                          <a:latin typeface="Cambria Math"/>
                        </a:rPr>
                        <m:t>diag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 u="none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i="1" u="none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1800" i="1" u="none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800" i="1" u="none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800" i="1" u="none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600" i="1" u="none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u="none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i="1" u="none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800" i="1" u="none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477" y="2286000"/>
                <a:ext cx="3727944" cy="6658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172200" y="2302565"/>
                <a:ext cx="2570255" cy="70288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u="none" smtClean="0">
                          <a:latin typeface="Cambria Math"/>
                        </a:rPr>
                        <m:t>diag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u="none" smtClean="0">
                              <a:latin typeface="Cambria Math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u="none" smtClean="0">
                              <a:latin typeface="Cambria Math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u="none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u="none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u="none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 u="none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u="none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u="none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u="none" smtClean="0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i="1" u="none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u="none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u="none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u="none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u="none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u="none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02565"/>
                <a:ext cx="2570255" cy="7028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30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Vanishing/exploding gradients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Vanishing gradients are quite prevalent and a serious issue.  </a:t>
            </a:r>
          </a:p>
          <a:p>
            <a:r>
              <a:rPr lang="en-US" sz="2000" dirty="0" smtClean="0"/>
              <a:t>A real example </a:t>
            </a:r>
          </a:p>
          <a:p>
            <a:pPr lvl="1"/>
            <a:r>
              <a:rPr lang="en-US" sz="1800" dirty="0" smtClean="0"/>
              <a:t>Training a feed-forward network </a:t>
            </a:r>
          </a:p>
          <a:p>
            <a:pPr lvl="1"/>
            <a:r>
              <a:rPr lang="en-US" sz="1800" dirty="0"/>
              <a:t>y</a:t>
            </a:r>
            <a:r>
              <a:rPr lang="en-US" sz="1800" dirty="0" smtClean="0"/>
              <a:t>-axis: sum of the gradient norms</a:t>
            </a:r>
          </a:p>
          <a:p>
            <a:pPr lvl="1"/>
            <a:r>
              <a:rPr lang="en-US" sz="1800" dirty="0"/>
              <a:t>Earlier layers have exponentially </a:t>
            </a:r>
          </a:p>
          <a:p>
            <a:pPr marL="457200" lvl="1" indent="0">
              <a:buNone/>
            </a:pPr>
            <a:r>
              <a:rPr lang="en-US" sz="1800" dirty="0"/>
              <a:t>smaller sum of gradient norms</a:t>
            </a:r>
          </a:p>
          <a:p>
            <a:pPr lvl="1"/>
            <a:r>
              <a:rPr lang="en-US" sz="1800" dirty="0" smtClean="0"/>
              <a:t>This will make training earlier </a:t>
            </a:r>
          </a:p>
          <a:p>
            <a:pPr marL="457200" lvl="1" indent="0">
              <a:buNone/>
            </a:pPr>
            <a:r>
              <a:rPr lang="en-US" sz="1800" dirty="0" smtClean="0"/>
              <a:t>layers much slower.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60512" y="1752600"/>
                <a:ext cx="5594608" cy="719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u="none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b="0" i="1" u="none" smtClean="0">
                          <a:latin typeface="Cambria Math"/>
                        </a:rPr>
                        <m:t>≤</m:t>
                      </m:r>
                      <m:nary>
                        <m:naryPr>
                          <m:chr m:val="∏"/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u="none">
                              <a:latin typeface="Cambria Math"/>
                            </a:rPr>
                            <m:t>𝑗</m:t>
                          </m:r>
                          <m:r>
                            <a:rPr lang="en-US" i="1" u="none">
                              <a:latin typeface="Cambria Math"/>
                            </a:rPr>
                            <m:t>=</m:t>
                          </m:r>
                          <m:r>
                            <a:rPr lang="en-US" b="0" i="1" u="none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u="none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u="none">
                              <a:latin typeface="Cambria Math"/>
                            </a:rPr>
                            <m:t>𝑘</m:t>
                          </m:r>
                          <m:r>
                            <a:rPr lang="en-US" i="1" u="none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 u="none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u="none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1" u="none">
                                  <a:latin typeface="Cambria Math"/>
                                </a:rPr>
                                <m:t>diag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u="none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i="1" u="none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 u="none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u="none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i="1" u="none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 u="none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u="none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u="none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i="1" u="none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u="none" smtClean="0">
                              <a:latin typeface="Cambria Math"/>
                            </a:rPr>
                            <m:t>≤</m:t>
                          </m:r>
                          <m:nary>
                            <m:naryPr>
                              <m:chr m:val="∏"/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 u="none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i="1" u="none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 u="none"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b="0" i="1" u="none" smtClean="0">
                                  <a:latin typeface="Cambria Math"/>
                                </a:rPr>
                                <m:t>𝛼𝛽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=</m:t>
                              </m:r>
                            </m:e>
                          </m:nary>
                          <m:sSup>
                            <m:sSupPr>
                              <m:ctrlPr>
                                <a:rPr lang="en-US" b="0" i="1" u="none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u="none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𝛼𝛽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u="none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512" y="1752600"/>
                <a:ext cx="5594608" cy="7198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45868" y="1143000"/>
                <a:ext cx="3671005" cy="719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u="none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 u="none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u="none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u="none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b="0" i="1" u="none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i="1" u="none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u="none">
                              <a:latin typeface="Cambria Math"/>
                            </a:rPr>
                            <m:t>𝑗</m:t>
                          </m:r>
                          <m:r>
                            <a:rPr lang="en-US" i="1" u="none">
                              <a:latin typeface="Cambria Math"/>
                            </a:rPr>
                            <m:t>=</m:t>
                          </m:r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  <m:r>
                            <a:rPr lang="en-US" i="1" u="none">
                              <a:latin typeface="Cambria Math"/>
                            </a:rPr>
                            <m:t>−</m:t>
                          </m:r>
                          <m:r>
                            <a:rPr lang="en-US" i="1" u="none">
                              <a:latin typeface="Cambria Math"/>
                            </a:rPr>
                            <m:t>𝑘</m:t>
                          </m:r>
                          <m:r>
                            <a:rPr lang="en-US" i="1" u="none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i="1" u="none">
                              <a:latin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 u="none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 u="none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i="1" u="none">
                              <a:latin typeface="Cambria Math"/>
                            </a:rPr>
                            <m:t>diag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 u="none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i="1" u="none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 u="none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u="none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i="1" u="none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i="1" u="none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 u="none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 u="none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u="none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u="none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u="none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 u="none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868" y="1143000"/>
                <a:ext cx="3671005" cy="7198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700253" y="2490747"/>
            <a:ext cx="7086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u="none" dirty="0">
                <a:latin typeface="+mj-lt"/>
              </a:rPr>
              <a:t>Gradient can become very </a:t>
            </a:r>
            <a:r>
              <a:rPr lang="en-US" sz="1600" b="1" u="none" dirty="0">
                <a:latin typeface="+mj-lt"/>
              </a:rPr>
              <a:t>small or very large quickly</a:t>
            </a:r>
            <a:r>
              <a:rPr lang="en-US" sz="1600" u="none" dirty="0">
                <a:latin typeface="+mj-lt"/>
              </a:rPr>
              <a:t>, and the locality </a:t>
            </a:r>
            <a:r>
              <a:rPr lang="en-US" sz="1600" u="none" dirty="0" smtClean="0">
                <a:latin typeface="+mj-lt"/>
              </a:rPr>
              <a:t>assumption </a:t>
            </a:r>
            <a:r>
              <a:rPr lang="en-US" sz="1600" u="none" dirty="0">
                <a:latin typeface="+mj-lt"/>
              </a:rPr>
              <a:t>of gradient descent breaks </a:t>
            </a:r>
            <a:r>
              <a:rPr lang="en-US" sz="1600" u="none" dirty="0" smtClean="0">
                <a:latin typeface="+mj-lt"/>
              </a:rPr>
              <a:t>down</a:t>
            </a:r>
            <a:r>
              <a:rPr lang="en-US" sz="1600" u="none" dirty="0">
                <a:latin typeface="+mj-lt"/>
                <a:sym typeface="Wingdings" panose="05000000000000000000" pitchFamily="2" charset="2"/>
              </a:rPr>
              <a:t> (</a:t>
            </a:r>
            <a:r>
              <a:rPr lang="en-US" sz="1600" u="none" dirty="0" smtClean="0">
                <a:latin typeface="+mj-lt"/>
              </a:rPr>
              <a:t>Vanishing gradient) </a:t>
            </a:r>
            <a:r>
              <a:rPr lang="en-US" sz="1600" u="none" dirty="0">
                <a:solidFill>
                  <a:srgbClr val="2136FF"/>
                </a:solidFill>
              </a:rPr>
              <a:t>[</a:t>
            </a:r>
            <a:r>
              <a:rPr lang="en-US" sz="1600" u="none" dirty="0" err="1">
                <a:solidFill>
                  <a:srgbClr val="2136FF"/>
                </a:solidFill>
              </a:rPr>
              <a:t>Bengio</a:t>
            </a:r>
            <a:r>
              <a:rPr lang="en-US" sz="1600" u="none" dirty="0">
                <a:solidFill>
                  <a:srgbClr val="2136FF"/>
                </a:solidFill>
              </a:rPr>
              <a:t> et al 1994]</a:t>
            </a:r>
            <a:endParaRPr lang="en-US" sz="1600" u="none" dirty="0">
              <a:solidFill>
                <a:srgbClr val="2136FF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913" y="3489298"/>
            <a:ext cx="3636446" cy="284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7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Vanishing/exploding gradients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458200" cy="315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Vanishing/exploding gradients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an RNN trained on long sequences (</a:t>
            </a:r>
            <a:r>
              <a:rPr lang="en-US" sz="2000" i="1" dirty="0"/>
              <a:t>e.g. </a:t>
            </a:r>
            <a:r>
              <a:rPr lang="en-US" sz="2000" dirty="0"/>
              <a:t>100 time steps) the gradients can easily explode or vanish.</a:t>
            </a:r>
          </a:p>
          <a:p>
            <a:pPr lvl="1"/>
            <a:r>
              <a:rPr lang="en-US" dirty="0"/>
              <a:t>So RNNs have difficulty dealing with long-range dependencies</a:t>
            </a:r>
            <a:r>
              <a:rPr lang="en-US" dirty="0" smtClean="0"/>
              <a:t>.</a:t>
            </a:r>
          </a:p>
          <a:p>
            <a:r>
              <a:rPr lang="en-US" sz="2000" dirty="0" smtClean="0"/>
              <a:t>Many methods proposed for </a:t>
            </a:r>
            <a:r>
              <a:rPr lang="en-US" sz="2000" dirty="0"/>
              <a:t>reduce the effect of </a:t>
            </a:r>
            <a:r>
              <a:rPr lang="en-US" sz="2000" dirty="0" smtClean="0"/>
              <a:t>vanishing gradients; although it is still a problem </a:t>
            </a:r>
          </a:p>
          <a:p>
            <a:pPr lvl="1"/>
            <a:r>
              <a:rPr lang="en-US" dirty="0" smtClean="0"/>
              <a:t>Introduce shorter path between long connections </a:t>
            </a:r>
          </a:p>
          <a:p>
            <a:pPr lvl="1"/>
            <a:r>
              <a:rPr lang="en-US" dirty="0" smtClean="0"/>
              <a:t>Abandon </a:t>
            </a:r>
            <a:r>
              <a:rPr lang="en-US" dirty="0"/>
              <a:t>stochastic gradient descent in favor of a much more sophisticated Hessian-Free (HF) </a:t>
            </a:r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Add fancier modules that are robust to handling long memory; e.g. Long Short Term Memory (LSTM) </a:t>
            </a:r>
            <a:endParaRPr lang="en-US" dirty="0"/>
          </a:p>
          <a:p>
            <a:r>
              <a:rPr lang="en-US" sz="2000" dirty="0" smtClean="0"/>
              <a:t>One trick to handle the exploding-gradients: </a:t>
            </a:r>
          </a:p>
          <a:p>
            <a:pPr lvl="1"/>
            <a:r>
              <a:rPr lang="en-US" dirty="0" smtClean="0"/>
              <a:t>Clip gradients with bigger sizes: 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19389" y="5186481"/>
                <a:ext cx="2119811" cy="98571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>Defnne </a:t>
                </a:r>
                <a14:m>
                  <m:oMath xmlns:m="http://schemas.openxmlformats.org/officeDocument/2006/math">
                    <m:r>
                      <a:rPr lang="en-US" i="1" u="none">
                        <a:latin typeface="Cambria Math"/>
                      </a:rPr>
                      <m:t>𝑔</m:t>
                    </m:r>
                    <m:r>
                      <a:rPr lang="en-US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u="none" smtClean="0">
                            <a:latin typeface="Cambria Math"/>
                          </a:rPr>
                          <m:t>𝜕</m:t>
                        </m:r>
                        <m:r>
                          <a:rPr lang="en-US" b="0" i="1" u="none" smtClean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n-US" b="0" i="1" u="none" smtClean="0">
                            <a:latin typeface="Cambria Math"/>
                          </a:rPr>
                          <m:t>𝜕</m:t>
                        </m:r>
                        <m:r>
                          <a:rPr lang="en-US" b="0" i="1" u="none" smtClean="0">
                            <a:latin typeface="Cambria Math"/>
                          </a:rPr>
                          <m:t>𝑊</m:t>
                        </m:r>
                      </m:den>
                    </m:f>
                  </m:oMath>
                </a14:m>
                <a:endParaRPr lang="en-US" u="none" dirty="0" smtClean="0"/>
              </a:p>
              <a:p>
                <a:r>
                  <a:rPr lang="en-US" u="none" dirty="0" smtClean="0"/>
                  <a:t>If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u="none" smtClean="0">
                            <a:latin typeface="Cambria Math"/>
                          </a:rPr>
                          <m:t>𝑔</m:t>
                        </m:r>
                      </m:e>
                    </m:d>
                    <m:r>
                      <a:rPr lang="en-US" b="0" i="1" u="none" smtClean="0">
                        <a:latin typeface="Cambria Math"/>
                      </a:rPr>
                      <m:t>≥</m:t>
                    </m:r>
                    <m:r>
                      <a:rPr lang="en-US" b="0" i="1" u="none" smtClean="0">
                        <a:latin typeface="Cambria Math"/>
                      </a:rPr>
                      <m:t>𝑡h𝑟𝑒𝑠h𝑜𝑙𝑑</m:t>
                    </m:r>
                  </m:oMath>
                </a14:m>
                <a:r>
                  <a:rPr lang="en-US" u="none" dirty="0" smtClean="0"/>
                  <a:t> then </a:t>
                </a:r>
              </a:p>
              <a:p>
                <a:r>
                  <a:rPr lang="en-US" u="none" dirty="0"/>
                  <a:t>  </a:t>
                </a:r>
                <a:r>
                  <a:rPr lang="en-US" u="none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 u="none">
                        <a:latin typeface="Cambria Math"/>
                      </a:rPr>
                      <m:t>𝑔</m:t>
                    </m:r>
                    <m:r>
                      <a:rPr lang="en-US" b="0" i="1" u="none" smtClean="0">
                        <a:latin typeface="Cambria Math"/>
                      </a:rPr>
                      <m:t>←</m:t>
                    </m:r>
                    <m:f>
                      <m:f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 u="none">
                            <a:latin typeface="Cambria Math"/>
                          </a:rPr>
                          <m:t>𝑡h𝑟𝑒𝑠h𝑜𝑙𝑑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 u="none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u="none">
                                <a:latin typeface="Cambria Math"/>
                              </a:rPr>
                              <m:t>𝑔</m:t>
                            </m:r>
                          </m:e>
                        </m:d>
                      </m:den>
                    </m:f>
                    <m:r>
                      <a:rPr lang="en-US" b="0" i="1" u="none" smtClean="0">
                        <a:latin typeface="Cambria Math"/>
                      </a:rPr>
                      <m:t>𝑔</m:t>
                    </m:r>
                  </m:oMath>
                </a14:m>
                <a:endParaRPr lang="en-US" u="none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389" y="5186481"/>
                <a:ext cx="2119811" cy="9857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5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Vanishing/exploding gradients 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3" y="2057400"/>
            <a:ext cx="3962400" cy="3778250"/>
          </a:xfrm>
        </p:spPr>
        <p:txBody>
          <a:bodyPr/>
          <a:lstStyle/>
          <a:p>
            <a:r>
              <a:rPr lang="en-US" altLang="x-none" sz="1800" dirty="0">
                <a:solidFill>
                  <a:srgbClr val="0000FF"/>
                </a:solidFill>
              </a:rPr>
              <a:t>Long Short Term Memory                </a:t>
            </a:r>
            <a:r>
              <a:rPr lang="en-US" altLang="x-none" sz="1800" dirty="0"/>
              <a:t>Make the RNN out of little modules that are designed to remember values for a long time</a:t>
            </a:r>
            <a:r>
              <a:rPr lang="en-US" altLang="x-none" sz="1800" dirty="0" smtClean="0"/>
              <a:t>. </a:t>
            </a:r>
            <a:endParaRPr lang="en-US" altLang="x-none" sz="1800" dirty="0"/>
          </a:p>
          <a:p>
            <a:r>
              <a:rPr lang="en-US" altLang="x-none" sz="1800" dirty="0">
                <a:solidFill>
                  <a:srgbClr val="0000FF"/>
                </a:solidFill>
              </a:rPr>
              <a:t>Hessian Free Optimization: </a:t>
            </a:r>
            <a:r>
              <a:rPr lang="en-US" altLang="x-none" sz="1800" dirty="0"/>
              <a:t>Deal with the vanishing gradients problem by using a fancy optimizer that can detect directions with a tiny gradient but even smaller curvature.</a:t>
            </a:r>
          </a:p>
          <a:p>
            <a:pPr lvl="1"/>
            <a:r>
              <a:rPr lang="en-US" altLang="x-none" sz="1800" dirty="0"/>
              <a:t>The HF optimizer ( Martens &amp; </a:t>
            </a:r>
            <a:r>
              <a:rPr lang="en-US" altLang="x-none" sz="1800" dirty="0" err="1"/>
              <a:t>Sutskever</a:t>
            </a:r>
            <a:r>
              <a:rPr lang="en-US" altLang="x-none" sz="1800" dirty="0"/>
              <a:t>, 2011) is good at this.</a:t>
            </a:r>
            <a:r>
              <a:rPr lang="en-US" altLang="x-none" sz="1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6264" y="1989138"/>
            <a:ext cx="4757737" cy="3778250"/>
          </a:xfrm>
        </p:spPr>
        <p:txBody>
          <a:bodyPr/>
          <a:lstStyle/>
          <a:p>
            <a:r>
              <a:rPr lang="en-US" altLang="x-none" sz="1800">
                <a:solidFill>
                  <a:srgbClr val="0000FF"/>
                </a:solidFill>
              </a:rPr>
              <a:t>Echo State Networks:  </a:t>
            </a:r>
            <a:r>
              <a:rPr lang="en-US" altLang="x-none" sz="1800"/>
              <a:t>Initialize the input</a:t>
            </a:r>
            <a:r>
              <a:rPr lang="en-US" altLang="x-none" sz="1800">
                <a:sym typeface="Wingdings" charset="2"/>
              </a:rPr>
              <a:t>hidden and </a:t>
            </a:r>
            <a:r>
              <a:rPr lang="en-US" altLang="x-none" sz="1800"/>
              <a:t>hidden</a:t>
            </a:r>
            <a:r>
              <a:rPr lang="en-US" altLang="x-none" sz="1800">
                <a:sym typeface="Wingdings" charset="2"/>
              </a:rPr>
              <a:t></a:t>
            </a:r>
            <a:r>
              <a:rPr lang="en-US" altLang="x-none" sz="1800"/>
              <a:t>hidden and output</a:t>
            </a:r>
            <a:r>
              <a:rPr lang="en-US" altLang="x-none" sz="1800">
                <a:sym typeface="Wingdings" charset="2"/>
              </a:rPr>
              <a:t>hidden </a:t>
            </a:r>
            <a:r>
              <a:rPr lang="en-US" altLang="x-none" sz="1800"/>
              <a:t>connections very carefully so that the hidden state has a huge reservoir of weakly coupled oscillators which can be selectively driven by the input.</a:t>
            </a:r>
          </a:p>
          <a:p>
            <a:pPr lvl="1"/>
            <a:r>
              <a:rPr lang="en-US" altLang="x-none" sz="1800"/>
              <a:t>ESNs only need to learn the hidden</a:t>
            </a:r>
            <a:r>
              <a:rPr lang="en-US" altLang="x-none" sz="1800">
                <a:sym typeface="Wingdings" charset="2"/>
              </a:rPr>
              <a:t>output connections.</a:t>
            </a:r>
          </a:p>
          <a:p>
            <a:r>
              <a:rPr lang="en-US" altLang="x-none" sz="1800">
                <a:solidFill>
                  <a:srgbClr val="0000FF"/>
                </a:solidFill>
                <a:sym typeface="Wingdings" charset="2"/>
              </a:rPr>
              <a:t>Good initialization with momentum    </a:t>
            </a:r>
            <a:r>
              <a:rPr lang="en-US" altLang="x-none" sz="1800">
                <a:sym typeface="Wingdings" charset="2"/>
              </a:rPr>
              <a:t>Initialize like in Echo State Networks, but then learn all of the connections using momentum.</a:t>
            </a:r>
            <a:endParaRPr lang="en-US" altLang="x-none" sz="1800"/>
          </a:p>
          <a:p>
            <a:endParaRPr lang="en-US" altLang="x-none">
              <a:solidFill>
                <a:srgbClr val="0000FF"/>
              </a:solidFill>
            </a:endParaRPr>
          </a:p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485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Long Short Term Memory (LSTM)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4038600" cy="3886199"/>
          </a:xfrm>
        </p:spPr>
        <p:txBody>
          <a:bodyPr/>
          <a:lstStyle/>
          <a:p>
            <a:r>
              <a:rPr lang="en-US" altLang="x-none" dirty="0" err="1"/>
              <a:t>Hochreiter</a:t>
            </a:r>
            <a:r>
              <a:rPr lang="en-US" altLang="x-none" dirty="0"/>
              <a:t> &amp; </a:t>
            </a:r>
            <a:r>
              <a:rPr lang="en-US" altLang="x-none" dirty="0" err="1"/>
              <a:t>Schmidhuber</a:t>
            </a:r>
            <a:r>
              <a:rPr lang="en-US" altLang="x-none" dirty="0"/>
              <a:t> (1997) solved the problem of getting an RNN to remember things for a long time (like hundreds of time steps). </a:t>
            </a:r>
          </a:p>
          <a:p>
            <a:r>
              <a:rPr lang="en-US" altLang="x-none" dirty="0"/>
              <a:t>Key idea is that information from the distant past can be retained if important to model</a:t>
            </a:r>
          </a:p>
          <a:p>
            <a:r>
              <a:rPr lang="en-US" altLang="x-none" dirty="0" smtClean="0"/>
              <a:t>They </a:t>
            </a:r>
            <a:r>
              <a:rPr lang="en-US" altLang="x-none" dirty="0"/>
              <a:t>designed a memory cell using logistic and linear units with multiplicative </a:t>
            </a:r>
            <a:r>
              <a:rPr lang="en-US" altLang="x-none" dirty="0" smtClean="0"/>
              <a:t>interactions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911"/>
            <a:ext cx="4038600" cy="3394075"/>
          </a:xfrm>
        </p:spPr>
        <p:txBody>
          <a:bodyPr/>
          <a:lstStyle/>
          <a:p>
            <a:r>
              <a:rPr lang="en-US" altLang="x-none"/>
              <a:t>Information gets into the cell whenever its </a:t>
            </a:r>
            <a:r>
              <a:rPr lang="en-US" altLang="en-US"/>
              <a:t>“</a:t>
            </a:r>
            <a:r>
              <a:rPr lang="en-US" altLang="x-none"/>
              <a:t>write</a:t>
            </a:r>
            <a:r>
              <a:rPr lang="en-US" altLang="en-US"/>
              <a:t>”</a:t>
            </a:r>
            <a:r>
              <a:rPr lang="en-US" altLang="x-none"/>
              <a:t> gate is on.</a:t>
            </a:r>
          </a:p>
          <a:p>
            <a:r>
              <a:rPr lang="en-US" altLang="x-none"/>
              <a:t>The information stays in the cell so long as its </a:t>
            </a:r>
            <a:r>
              <a:rPr lang="en-US" altLang="en-US"/>
              <a:t>“</a:t>
            </a:r>
            <a:r>
              <a:rPr lang="en-US" altLang="x-none"/>
              <a:t>keep</a:t>
            </a:r>
            <a:r>
              <a:rPr lang="en-US" altLang="en-US"/>
              <a:t>”</a:t>
            </a:r>
            <a:r>
              <a:rPr lang="en-US" altLang="x-none"/>
              <a:t> gate is on.</a:t>
            </a:r>
          </a:p>
          <a:p>
            <a:r>
              <a:rPr lang="en-US" altLang="x-none"/>
              <a:t>Information can be read from the cell by turning on its </a:t>
            </a:r>
            <a:r>
              <a:rPr lang="en-US" altLang="en-US"/>
              <a:t>“</a:t>
            </a:r>
            <a:r>
              <a:rPr lang="en-US" altLang="x-none"/>
              <a:t>read</a:t>
            </a:r>
            <a:r>
              <a:rPr lang="en-US" altLang="en-US"/>
              <a:t>”</a:t>
            </a:r>
            <a:r>
              <a:rPr lang="en-US" altLang="x-none"/>
              <a:t> gate.</a:t>
            </a:r>
          </a:p>
        </p:txBody>
      </p:sp>
    </p:spTree>
    <p:extLst>
      <p:ext uri="{BB962C8B-B14F-4D97-AF65-F5344CB8AC3E}">
        <p14:creationId xmlns:p14="http://schemas.microsoft.com/office/powerpoint/2010/main" val="166134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Multi-layer feed-forward NN: </a:t>
            </a:r>
            <a:r>
              <a:rPr lang="en-US" b="1" dirty="0" smtClean="0">
                <a:solidFill>
                  <a:srgbClr val="FF0000"/>
                </a:solidFill>
              </a:rPr>
              <a:t>DAG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Just </a:t>
            </a:r>
            <a:r>
              <a:rPr lang="en-US" altLang="en-US" dirty="0"/>
              <a:t>computes a fixed sequence of </a:t>
            </a:r>
            <a:endParaRPr lang="en-US" altLang="en-US" dirty="0" smtClean="0"/>
          </a:p>
          <a:p>
            <a:pPr marL="457200" lvl="1" indent="0">
              <a:buNone/>
            </a:pPr>
            <a:r>
              <a:rPr lang="en-US" altLang="en-US" dirty="0" smtClean="0"/>
              <a:t>non-linear </a:t>
            </a:r>
            <a:r>
              <a:rPr lang="en-US" altLang="en-US" dirty="0"/>
              <a:t>learned transformations to convert an input patter into an output </a:t>
            </a:r>
            <a:r>
              <a:rPr lang="en-US" altLang="en-US" dirty="0" smtClean="0"/>
              <a:t>pattern</a:t>
            </a:r>
            <a:endParaRPr lang="en-US" dirty="0"/>
          </a:p>
          <a:p>
            <a:r>
              <a:rPr lang="en-US" dirty="0" smtClean="0"/>
              <a:t>Recurrent Neural Network: </a:t>
            </a:r>
            <a:r>
              <a:rPr lang="en-US" b="1" dirty="0" smtClean="0">
                <a:solidFill>
                  <a:srgbClr val="FF0000"/>
                </a:solidFill>
              </a:rPr>
              <a:t>Digraph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Has cycles.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Cycle can act as a memory; </a:t>
            </a:r>
          </a:p>
          <a:p>
            <a:pPr lvl="1"/>
            <a:r>
              <a:rPr lang="en-US" altLang="en-US" dirty="0"/>
              <a:t>The hidden state of a recurrent net can carry along  information about a </a:t>
            </a:r>
            <a:r>
              <a:rPr lang="en-US" altLang="en-US" dirty="0" smtClean="0"/>
              <a:t>“potentially” </a:t>
            </a:r>
            <a:r>
              <a:rPr lang="en-US" altLang="en-US" dirty="0"/>
              <a:t>unbounded number of previous inputs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They can model sequential data in a much more </a:t>
            </a:r>
            <a:r>
              <a:rPr lang="en-US" altLang="en-US" dirty="0" smtClean="0"/>
              <a:t>natural way.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68896"/>
            <a:ext cx="2017163" cy="93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19400"/>
            <a:ext cx="1257300" cy="121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6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33388" y="170257"/>
            <a:ext cx="8229600" cy="857250"/>
          </a:xfrm>
        </p:spPr>
        <p:txBody>
          <a:bodyPr/>
          <a:lstStyle/>
          <a:p>
            <a:r>
              <a:rPr lang="en-US" altLang="x-none" dirty="0" smtClean="0"/>
              <a:t>A neural network with memory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85738" y="1803400"/>
            <a:ext cx="5197476" cy="3943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Arial"/>
              </a:rPr>
              <a:t>T</a:t>
            </a:r>
            <a:r>
              <a:rPr lang="en-US" dirty="0" smtClean="0">
                <a:ea typeface="+mn-ea"/>
                <a:cs typeface="Arial"/>
              </a:rPr>
              <a:t>o preserve information for a long time in the activities of an RNN, we use a circuit that implements an analog memory cell.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Arial"/>
              </a:rPr>
              <a:t>A linear unit that has a self-link with a weight of 1 will maintain its state.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Arial"/>
              </a:rPr>
              <a:t>Information is stored in the cell by activating its write gate.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Arial"/>
              </a:rPr>
              <a:t>Information is retrieved by activating the read gate.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Arial"/>
              </a:rPr>
              <a:t>We can </a:t>
            </a:r>
            <a:r>
              <a:rPr lang="en-US" dirty="0" err="1" smtClean="0">
                <a:ea typeface="+mn-ea"/>
                <a:cs typeface="Arial"/>
              </a:rPr>
              <a:t>backpropagate</a:t>
            </a:r>
            <a:r>
              <a:rPr lang="en-US" dirty="0" smtClean="0">
                <a:ea typeface="+mn-ea"/>
                <a:cs typeface="Arial"/>
              </a:rPr>
              <a:t> through this circuit because logistics are have nice derivatives.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637338" y="3024188"/>
            <a:ext cx="881062" cy="8302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>
            <a:cxnSpLocks noChangeShapeType="1"/>
            <a:endCxn id="5" idx="3"/>
          </p:cNvCxnSpPr>
          <p:nvPr/>
        </p:nvCxnSpPr>
        <p:spPr bwMode="auto">
          <a:xfrm flipV="1">
            <a:off x="6326189" y="3732214"/>
            <a:ext cx="441325" cy="93503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  <a:stCxn id="5" idx="5"/>
          </p:cNvCxnSpPr>
          <p:nvPr/>
        </p:nvCxnSpPr>
        <p:spPr bwMode="auto">
          <a:xfrm>
            <a:off x="7389814" y="3732214"/>
            <a:ext cx="382587" cy="93503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89813" y="4667251"/>
            <a:ext cx="1517650" cy="708025"/>
          </a:xfrm>
          <a:prstGeom prst="rect">
            <a:avLst/>
          </a:prstGeom>
          <a:solidFill>
            <a:srgbClr val="EEECE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output to rest of RNN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1150" y="4684714"/>
            <a:ext cx="1517650" cy="7080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input from rest of RNN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8040688" y="3659188"/>
            <a:ext cx="881062" cy="8302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57788" y="3657601"/>
            <a:ext cx="881062" cy="8302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148638" y="3703639"/>
            <a:ext cx="1028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read gate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65738" y="3683001"/>
            <a:ext cx="874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write gate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637338" y="1598614"/>
            <a:ext cx="881062" cy="82867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24651" y="1624014"/>
            <a:ext cx="1185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keep gate</a:t>
            </a:r>
          </a:p>
        </p:txBody>
      </p:sp>
      <p:cxnSp>
        <p:nvCxnSpPr>
          <p:cNvPr id="24" name="Curved Connector 23"/>
          <p:cNvCxnSpPr>
            <a:cxnSpLocks noChangeShapeType="1"/>
            <a:stCxn id="5" idx="2"/>
            <a:endCxn id="5" idx="6"/>
          </p:cNvCxnSpPr>
          <p:nvPr/>
        </p:nvCxnSpPr>
        <p:spPr bwMode="auto">
          <a:xfrm rot="10800000" flipH="1">
            <a:off x="6637338" y="3440113"/>
            <a:ext cx="881062" cy="12700"/>
          </a:xfrm>
          <a:prstGeom prst="curvedConnector5">
            <a:avLst>
              <a:gd name="adj1" fmla="val -25963"/>
              <a:gd name="adj2" fmla="val 5066662"/>
              <a:gd name="adj3" fmla="val 125963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Isosceles Triangle 28"/>
          <p:cNvSpPr>
            <a:spLocks noChangeArrowheads="1"/>
          </p:cNvSpPr>
          <p:nvPr/>
        </p:nvSpPr>
        <p:spPr bwMode="auto">
          <a:xfrm>
            <a:off x="6964364" y="2609851"/>
            <a:ext cx="236537" cy="207963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30" name="Isosceles Triangle 29"/>
          <p:cNvSpPr>
            <a:spLocks noChangeArrowheads="1"/>
          </p:cNvSpPr>
          <p:nvPr/>
        </p:nvSpPr>
        <p:spPr bwMode="auto">
          <a:xfrm rot="4072946">
            <a:off x="7603332" y="4115595"/>
            <a:ext cx="212725" cy="2016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sp>
        <p:nvSpPr>
          <p:cNvPr id="31" name="Isosceles Triangle 30"/>
          <p:cNvSpPr>
            <a:spLocks noChangeArrowheads="1"/>
          </p:cNvSpPr>
          <p:nvPr/>
        </p:nvSpPr>
        <p:spPr bwMode="auto">
          <a:xfrm rot="-4055934">
            <a:off x="6300788" y="4116388"/>
            <a:ext cx="246063" cy="2111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x-none" altLang="x-none">
              <a:solidFill>
                <a:srgbClr val="FFFFFF"/>
              </a:solidFill>
            </a:endParaRPr>
          </a:p>
        </p:txBody>
      </p:sp>
      <p:cxnSp>
        <p:nvCxnSpPr>
          <p:cNvPr id="33" name="Straight Connector 32"/>
          <p:cNvCxnSpPr>
            <a:cxnSpLocks noChangeShapeType="1"/>
            <a:stCxn id="30" idx="0"/>
            <a:endCxn id="14" idx="2"/>
          </p:cNvCxnSpPr>
          <p:nvPr/>
        </p:nvCxnSpPr>
        <p:spPr bwMode="auto">
          <a:xfrm flipV="1">
            <a:off x="7802564" y="4075114"/>
            <a:ext cx="238125" cy="1031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  <a:stCxn id="15" idx="6"/>
            <a:endCxn id="31" idx="0"/>
          </p:cNvCxnSpPr>
          <p:nvPr/>
        </p:nvCxnSpPr>
        <p:spPr bwMode="auto">
          <a:xfrm>
            <a:off x="6038850" y="4071939"/>
            <a:ext cx="287338" cy="1095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  <a:stCxn id="29" idx="0"/>
            <a:endCxn id="21" idx="4"/>
          </p:cNvCxnSpPr>
          <p:nvPr/>
        </p:nvCxnSpPr>
        <p:spPr bwMode="auto">
          <a:xfrm flipH="1" flipV="1">
            <a:off x="7078664" y="2427288"/>
            <a:ext cx="3175" cy="1825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688138" y="3221038"/>
            <a:ext cx="933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 1.73</a:t>
            </a:r>
          </a:p>
        </p:txBody>
      </p:sp>
      <p:cxnSp>
        <p:nvCxnSpPr>
          <p:cNvPr id="48" name="Straight Arrow Connector 47"/>
          <p:cNvCxnSpPr>
            <a:cxnSpLocks noChangeShapeType="1"/>
            <a:endCxn id="21" idx="2"/>
          </p:cNvCxnSpPr>
          <p:nvPr/>
        </p:nvCxnSpPr>
        <p:spPr bwMode="auto">
          <a:xfrm>
            <a:off x="5773738" y="2012950"/>
            <a:ext cx="8636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50"/>
          <p:cNvCxnSpPr>
            <a:cxnSpLocks noChangeShapeType="1"/>
            <a:endCxn id="15" idx="0"/>
          </p:cNvCxnSpPr>
          <p:nvPr/>
        </p:nvCxnSpPr>
        <p:spPr bwMode="auto">
          <a:xfrm>
            <a:off x="5599113" y="2817814"/>
            <a:ext cx="0" cy="8397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Arrow Connector 54"/>
          <p:cNvCxnSpPr>
            <a:cxnSpLocks noChangeShapeType="1"/>
            <a:endCxn id="14" idx="0"/>
          </p:cNvCxnSpPr>
          <p:nvPr/>
        </p:nvCxnSpPr>
        <p:spPr bwMode="auto">
          <a:xfrm>
            <a:off x="8482013" y="2844800"/>
            <a:ext cx="0" cy="814388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578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  <p:bldP spid="21" grpId="0" animBg="1"/>
      <p:bldP spid="22" grpId="0"/>
      <p:bldP spid="29" grpId="0" animBg="1"/>
      <p:bldP spid="30" grpId="0" animBg="1"/>
      <p:bldP spid="31" grpId="0" animBg="1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71298"/>
            <a:ext cx="8336099" cy="3305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089527"/>
            <a:ext cx="5035550" cy="951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1571298"/>
            <a:ext cx="2062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none" dirty="0" smtClean="0"/>
              <a:t>Cell state vector provides</a:t>
            </a:r>
          </a:p>
          <a:p>
            <a:r>
              <a:rPr lang="en-US" u="none" dirty="0"/>
              <a:t>t</a:t>
            </a:r>
            <a:r>
              <a:rPr lang="en-US" u="none" dirty="0" smtClean="0"/>
              <a:t>he memory of values from prior time steps 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496399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7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TUTORIAL 9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endParaRPr lang="en-US" altLang="en-US" dirty="0">
              <a:effectLst>
                <a:outerShdw blurRad="38100" dist="38100" dir="2700000" algn="tl">
                  <a:srgbClr val="919191"/>
                </a:outerShdw>
              </a:effectLst>
              <a:ea typeface="ＭＳ Ｐゴシック" charset="-128"/>
            </a:endParaRPr>
          </a:p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Develop and train </a:t>
            </a:r>
            <a:r>
              <a:rPr lang="en-US" altLang="en-US" dirty="0" smtClean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a LSTM network using </a:t>
            </a:r>
            <a:r>
              <a:rPr lang="en-US" altLang="en-US" dirty="0" err="1" smtClean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Keras</a:t>
            </a:r>
            <a:r>
              <a:rPr lang="en-US" altLang="en-US" dirty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and </a:t>
            </a:r>
            <a:r>
              <a:rPr lang="en-US" altLang="en-US" dirty="0" err="1" smtClean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Tensorflow</a:t>
            </a:r>
            <a:r>
              <a:rPr lang="en-US" altLang="en-US" dirty="0" smtClean="0">
                <a:effectLst>
                  <a:outerShdw blurRad="38100" dist="38100" dir="2700000" algn="tl">
                    <a:srgbClr val="919191"/>
                  </a:outerShdw>
                </a:effectLst>
                <a:ea typeface="ＭＳ Ｐゴシック" charset="-128"/>
              </a:rPr>
              <a:t> </a:t>
            </a:r>
            <a:r>
              <a:rPr lang="en-US" dirty="0" smtClean="0"/>
              <a:t>(Python </a:t>
            </a:r>
            <a:r>
              <a:rPr lang="en-US" dirty="0"/>
              <a:t>code)</a:t>
            </a:r>
          </a:p>
          <a:p>
            <a:pPr>
              <a:defRPr/>
            </a:pPr>
            <a:endParaRPr lang="en-US" altLang="en-US" dirty="0">
              <a:effectLst>
                <a:outerShdw blurRad="38100" dist="38100" dir="2700000" algn="tl">
                  <a:srgbClr val="919191"/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355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Christopher Olah’s Blog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://colah.github.io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://colah.github.io/posts/2015-08-Understanding-LSTMs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D73-E8D8-E441-AACC-F0C59B392D37}" type="datetime1">
              <a:rPr lang="en-CA" smtClean="0"/>
              <a:t>2017-04-12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Deep Learning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13C9-A23E-CC4B-9720-03BDC15291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6300"/>
            <a:ext cx="8229600" cy="857250"/>
          </a:xfrm>
        </p:spPr>
        <p:txBody>
          <a:bodyPr/>
          <a:lstStyle/>
          <a:p>
            <a:r>
              <a:rPr lang="en-US" altLang="x-none"/>
              <a:t>A good toy problem for a recurrent network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744664"/>
            <a:ext cx="4843463" cy="41370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We can train a </a:t>
            </a:r>
            <a:r>
              <a:rPr lang="en-US" dirty="0" err="1">
                <a:ea typeface="+mn-ea"/>
              </a:rPr>
              <a:t>feedforward</a:t>
            </a:r>
            <a:r>
              <a:rPr lang="en-US" dirty="0">
                <a:ea typeface="+mn-ea"/>
              </a:rPr>
              <a:t> net to do binary addition, but there are obvious regularities that it cannot </a:t>
            </a:r>
            <a:r>
              <a:rPr lang="en-US" dirty="0" smtClean="0">
                <a:ea typeface="+mn-ea"/>
              </a:rPr>
              <a:t>capture efficiently.</a:t>
            </a:r>
            <a:endParaRPr lang="en-US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We must decide in advance the maximum number of digits in each number.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The processing applied to the beginning of a long </a:t>
            </a:r>
            <a:r>
              <a:rPr lang="en-US" dirty="0" smtClean="0">
                <a:ea typeface="+mn-ea"/>
              </a:rPr>
              <a:t>number does </a:t>
            </a:r>
            <a:r>
              <a:rPr lang="en-US" dirty="0">
                <a:ea typeface="+mn-ea"/>
              </a:rPr>
              <a:t>not generalize to </a:t>
            </a:r>
            <a:r>
              <a:rPr lang="en-US" dirty="0" smtClean="0">
                <a:ea typeface="+mn-ea"/>
              </a:rPr>
              <a:t>the end </a:t>
            </a:r>
            <a:r>
              <a:rPr lang="en-US" dirty="0">
                <a:ea typeface="+mn-ea"/>
              </a:rPr>
              <a:t>of the long number </a:t>
            </a:r>
            <a:r>
              <a:rPr lang="en-US" dirty="0" smtClean="0">
                <a:ea typeface="+mn-ea"/>
              </a:rPr>
              <a:t>because      </a:t>
            </a:r>
            <a:r>
              <a:rPr lang="en-US" dirty="0">
                <a:ea typeface="+mn-ea"/>
              </a:rPr>
              <a:t>it uses different weights.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As a result, </a:t>
            </a:r>
            <a:r>
              <a:rPr lang="en-US" dirty="0" err="1">
                <a:ea typeface="+mn-ea"/>
              </a:rPr>
              <a:t>feedforward</a:t>
            </a:r>
            <a:r>
              <a:rPr lang="en-US" dirty="0">
                <a:ea typeface="+mn-ea"/>
              </a:rPr>
              <a:t> nets do not generalize well on the binary addition task.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dirty="0">
                <a:ea typeface="+mn-ea"/>
              </a:rPr>
              <a:t>		</a:t>
            </a: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5119688" y="3268663"/>
            <a:ext cx="3562350" cy="4048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040313" y="4429126"/>
            <a:ext cx="172720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400">
                <a:solidFill>
                  <a:srgbClr val="3333CC"/>
                </a:solidFill>
              </a:rPr>
              <a:t>00100110</a:t>
            </a:r>
          </a:p>
        </p:txBody>
      </p:sp>
      <p:sp>
        <p:nvSpPr>
          <p:cNvPr id="28677" name="Text Box 10"/>
          <p:cNvSpPr txBox="1">
            <a:spLocks noChangeArrowheads="1"/>
          </p:cNvSpPr>
          <p:nvPr/>
        </p:nvSpPr>
        <p:spPr bwMode="auto">
          <a:xfrm>
            <a:off x="7308850" y="4429126"/>
            <a:ext cx="172720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400">
                <a:solidFill>
                  <a:srgbClr val="3333CC"/>
                </a:solidFill>
              </a:rPr>
              <a:t>10100110</a:t>
            </a: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5962650" y="2089151"/>
            <a:ext cx="172720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400">
                <a:solidFill>
                  <a:srgbClr val="3333CC"/>
                </a:solidFill>
              </a:rPr>
              <a:t>11001100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5508625" y="3862389"/>
            <a:ext cx="323850" cy="377825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812088" y="3889376"/>
            <a:ext cx="323850" cy="377825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6661150" y="2727326"/>
            <a:ext cx="323850" cy="377825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5902325" y="3200401"/>
            <a:ext cx="1873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hidden units</a:t>
            </a:r>
          </a:p>
        </p:txBody>
      </p:sp>
    </p:spTree>
    <p:extLst>
      <p:ext uri="{BB962C8B-B14F-4D97-AF65-F5344CB8AC3E}">
        <p14:creationId xmlns:p14="http://schemas.microsoft.com/office/powerpoint/2010/main" val="17764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857250"/>
          </a:xfrm>
        </p:spPr>
        <p:txBody>
          <a:bodyPr/>
          <a:lstStyle/>
          <a:p>
            <a:r>
              <a:rPr lang="en-US" altLang="x-none" sz="3200"/>
              <a:t>The algorithm for binary addition</a:t>
            </a:r>
          </a:p>
        </p:txBody>
      </p:sp>
      <p:sp>
        <p:nvSpPr>
          <p:cNvPr id="29698" name="Oval 5"/>
          <p:cNvSpPr>
            <a:spLocks noChangeArrowheads="1"/>
          </p:cNvSpPr>
          <p:nvPr/>
        </p:nvSpPr>
        <p:spPr bwMode="auto">
          <a:xfrm>
            <a:off x="5219700" y="3482976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9699" name="Oval 6"/>
          <p:cNvSpPr>
            <a:spLocks noChangeArrowheads="1"/>
          </p:cNvSpPr>
          <p:nvPr/>
        </p:nvSpPr>
        <p:spPr bwMode="auto">
          <a:xfrm>
            <a:off x="1619250" y="3482976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5219700" y="1916114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1619250" y="1916114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cxnSp>
        <p:nvCxnSpPr>
          <p:cNvPr id="229386" name="AutoShape 10"/>
          <p:cNvCxnSpPr>
            <a:cxnSpLocks noChangeShapeType="1"/>
            <a:stCxn id="29699" idx="6"/>
            <a:endCxn id="29698" idx="2"/>
          </p:cNvCxnSpPr>
          <p:nvPr/>
        </p:nvCxnSpPr>
        <p:spPr bwMode="auto">
          <a:xfrm>
            <a:off x="3924300" y="3887788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87" name="AutoShape 11"/>
          <p:cNvCxnSpPr>
            <a:cxnSpLocks noChangeShapeType="1"/>
            <a:stCxn id="29700" idx="2"/>
            <a:endCxn id="29701" idx="6"/>
          </p:cNvCxnSpPr>
          <p:nvPr/>
        </p:nvCxnSpPr>
        <p:spPr bwMode="auto">
          <a:xfrm flipH="1">
            <a:off x="3924300" y="2320925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0" name="AutoShape 14"/>
          <p:cNvCxnSpPr>
            <a:cxnSpLocks noChangeShapeType="1"/>
            <a:stCxn id="29701" idx="4"/>
            <a:endCxn id="29699" idx="0"/>
          </p:cNvCxnSpPr>
          <p:nvPr/>
        </p:nvCxnSpPr>
        <p:spPr bwMode="auto">
          <a:xfrm>
            <a:off x="2771775" y="2725739"/>
            <a:ext cx="0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1" name="AutoShape 15"/>
          <p:cNvCxnSpPr>
            <a:cxnSpLocks noChangeShapeType="1"/>
            <a:stCxn id="29698" idx="0"/>
            <a:endCxn id="29700" idx="4"/>
          </p:cNvCxnSpPr>
          <p:nvPr/>
        </p:nvCxnSpPr>
        <p:spPr bwMode="auto">
          <a:xfrm flipV="1">
            <a:off x="6372225" y="2725739"/>
            <a:ext cx="0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2" name="AutoShape 16"/>
          <p:cNvCxnSpPr>
            <a:cxnSpLocks noChangeShapeType="1"/>
          </p:cNvCxnSpPr>
          <p:nvPr/>
        </p:nvCxnSpPr>
        <p:spPr bwMode="auto">
          <a:xfrm rot="16200000">
            <a:off x="1481932" y="3115469"/>
            <a:ext cx="9953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3" name="AutoShape 17"/>
          <p:cNvCxnSpPr>
            <a:cxnSpLocks noChangeShapeType="1"/>
            <a:stCxn id="29700" idx="5"/>
            <a:endCxn id="29698" idx="7"/>
          </p:cNvCxnSpPr>
          <p:nvPr/>
        </p:nvCxnSpPr>
        <p:spPr bwMode="auto">
          <a:xfrm rot="5400000">
            <a:off x="6688932" y="3104357"/>
            <a:ext cx="995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4" name="AutoShape 18"/>
          <p:cNvCxnSpPr>
            <a:cxnSpLocks noChangeShapeType="1"/>
            <a:stCxn id="29699" idx="3"/>
            <a:endCxn id="29699" idx="2"/>
          </p:cNvCxnSpPr>
          <p:nvPr/>
        </p:nvCxnSpPr>
        <p:spPr bwMode="auto">
          <a:xfrm rot="16200000" flipV="1">
            <a:off x="1645444" y="3861594"/>
            <a:ext cx="285750" cy="338138"/>
          </a:xfrm>
          <a:prstGeom prst="curvedConnector4">
            <a:avLst>
              <a:gd name="adj1" fmla="val -101667"/>
              <a:gd name="adj2" fmla="val 22769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5" name="AutoShape 19"/>
          <p:cNvCxnSpPr>
            <a:cxnSpLocks noChangeShapeType="1"/>
            <a:stCxn id="29698" idx="5"/>
            <a:endCxn id="29698" idx="6"/>
          </p:cNvCxnSpPr>
          <p:nvPr/>
        </p:nvCxnSpPr>
        <p:spPr bwMode="auto">
          <a:xfrm rot="5400000" flipH="1" flipV="1">
            <a:off x="7212807" y="3861595"/>
            <a:ext cx="285750" cy="338137"/>
          </a:xfrm>
          <a:prstGeom prst="curvedConnector4">
            <a:avLst>
              <a:gd name="adj1" fmla="val -125000"/>
              <a:gd name="adj2" fmla="val 24788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6" name="AutoShape 20"/>
          <p:cNvCxnSpPr>
            <a:cxnSpLocks noChangeShapeType="1"/>
            <a:stCxn id="29701" idx="2"/>
            <a:endCxn id="29701" idx="1"/>
          </p:cNvCxnSpPr>
          <p:nvPr/>
        </p:nvCxnSpPr>
        <p:spPr bwMode="auto">
          <a:xfrm rot="10800000" flipH="1">
            <a:off x="1619250" y="2035175"/>
            <a:ext cx="338138" cy="285750"/>
          </a:xfrm>
          <a:prstGeom prst="curvedConnector4">
            <a:avLst>
              <a:gd name="adj1" fmla="val -137093"/>
              <a:gd name="adj2" fmla="val 20166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7" name="AutoShape 21"/>
          <p:cNvCxnSpPr>
            <a:cxnSpLocks noChangeShapeType="1"/>
            <a:stCxn id="29700" idx="6"/>
            <a:endCxn id="29700" idx="7"/>
          </p:cNvCxnSpPr>
          <p:nvPr/>
        </p:nvCxnSpPr>
        <p:spPr bwMode="auto">
          <a:xfrm flipH="1" flipV="1">
            <a:off x="7186614" y="2035175"/>
            <a:ext cx="338137" cy="285750"/>
          </a:xfrm>
          <a:prstGeom prst="curvedConnector4">
            <a:avLst>
              <a:gd name="adj1" fmla="val -89676"/>
              <a:gd name="adj2" fmla="val 17875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9398" name="Text Box 22"/>
          <p:cNvSpPr txBox="1">
            <a:spLocks noChangeArrowheads="1"/>
          </p:cNvSpPr>
          <p:nvPr/>
        </p:nvSpPr>
        <p:spPr bwMode="auto">
          <a:xfrm>
            <a:off x="2174876" y="1868488"/>
            <a:ext cx="14763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3333CC"/>
                </a:solidFill>
                <a:latin typeface="+mn-lt"/>
              </a:rPr>
              <a:t>no carry print 1</a:t>
            </a:r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5838825" y="1852613"/>
            <a:ext cx="13985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3333CC"/>
                </a:solidFill>
                <a:latin typeface="+mn-lt"/>
              </a:rPr>
              <a:t>c</a:t>
            </a:r>
            <a:r>
              <a:rPr lang="en-US" sz="2400" dirty="0">
                <a:solidFill>
                  <a:srgbClr val="3333CC"/>
                </a:solidFill>
                <a:latin typeface="+mn-lt"/>
              </a:rPr>
              <a:t>arry print </a:t>
            </a:r>
            <a:r>
              <a:rPr lang="en-US" sz="2400" dirty="0">
                <a:solidFill>
                  <a:srgbClr val="3333CC"/>
                </a:solidFill>
                <a:latin typeface="+mn-lt"/>
              </a:rPr>
              <a:t>1</a:t>
            </a:r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2225676" y="3444875"/>
            <a:ext cx="14763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3333CC"/>
                </a:solidFill>
                <a:latin typeface="+mn-lt"/>
              </a:rPr>
              <a:t>no carry print 0</a:t>
            </a:r>
          </a:p>
        </p:txBody>
      </p:sp>
      <p:sp>
        <p:nvSpPr>
          <p:cNvPr id="229401" name="Text Box 25"/>
          <p:cNvSpPr txBox="1">
            <a:spLocks noChangeArrowheads="1"/>
          </p:cNvSpPr>
          <p:nvPr/>
        </p:nvSpPr>
        <p:spPr bwMode="auto">
          <a:xfrm>
            <a:off x="5868989" y="3444875"/>
            <a:ext cx="13176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3333CC"/>
                </a:solidFill>
                <a:latin typeface="+mn-lt"/>
              </a:rPr>
              <a:t>carry print 0</a:t>
            </a:r>
          </a:p>
        </p:txBody>
      </p:sp>
      <p:sp>
        <p:nvSpPr>
          <p:cNvPr id="229402" name="Text Box 26"/>
          <p:cNvSpPr txBox="1">
            <a:spLocks noChangeArrowheads="1"/>
          </p:cNvSpPr>
          <p:nvPr/>
        </p:nvSpPr>
        <p:spPr bwMode="auto">
          <a:xfrm>
            <a:off x="3708401" y="2982914"/>
            <a:ext cx="3603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1 1</a:t>
            </a:r>
          </a:p>
        </p:txBody>
      </p:sp>
      <p:sp>
        <p:nvSpPr>
          <p:cNvPr id="229403" name="Rectangle 27"/>
          <p:cNvSpPr>
            <a:spLocks noChangeArrowheads="1"/>
          </p:cNvSpPr>
          <p:nvPr/>
        </p:nvSpPr>
        <p:spPr bwMode="auto">
          <a:xfrm>
            <a:off x="3744914" y="3009900"/>
            <a:ext cx="287337" cy="681038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04" name="Text Box 28"/>
          <p:cNvSpPr txBox="1">
            <a:spLocks noChangeArrowheads="1"/>
          </p:cNvSpPr>
          <p:nvPr/>
        </p:nvSpPr>
        <p:spPr bwMode="auto">
          <a:xfrm>
            <a:off x="755651" y="1727201"/>
            <a:ext cx="3603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1 0</a:t>
            </a:r>
          </a:p>
        </p:txBody>
      </p:sp>
      <p:sp>
        <p:nvSpPr>
          <p:cNvPr id="229405" name="Rectangle 29"/>
          <p:cNvSpPr>
            <a:spLocks noChangeArrowheads="1"/>
          </p:cNvSpPr>
          <p:nvPr/>
        </p:nvSpPr>
        <p:spPr bwMode="auto">
          <a:xfrm>
            <a:off x="792164" y="1754188"/>
            <a:ext cx="287337" cy="735012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06" name="Text Box 30"/>
          <p:cNvSpPr txBox="1">
            <a:spLocks noChangeArrowheads="1"/>
          </p:cNvSpPr>
          <p:nvPr/>
        </p:nvSpPr>
        <p:spPr bwMode="auto">
          <a:xfrm>
            <a:off x="1619251" y="2889250"/>
            <a:ext cx="36036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1 0</a:t>
            </a: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1655764" y="2916239"/>
            <a:ext cx="287337" cy="598487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08" name="Text Box 32"/>
          <p:cNvSpPr txBox="1">
            <a:spLocks noChangeArrowheads="1"/>
          </p:cNvSpPr>
          <p:nvPr/>
        </p:nvSpPr>
        <p:spPr bwMode="auto">
          <a:xfrm>
            <a:off x="6840538" y="2860676"/>
            <a:ext cx="3603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1 0</a:t>
            </a:r>
          </a:p>
        </p:txBody>
      </p:sp>
      <p:sp>
        <p:nvSpPr>
          <p:cNvPr id="229409" name="Rectangle 33"/>
          <p:cNvSpPr>
            <a:spLocks noChangeArrowheads="1"/>
          </p:cNvSpPr>
          <p:nvPr/>
        </p:nvSpPr>
        <p:spPr bwMode="auto">
          <a:xfrm>
            <a:off x="6840539" y="2887664"/>
            <a:ext cx="287337" cy="676275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10" name="Text Box 34"/>
          <p:cNvSpPr txBox="1">
            <a:spLocks noChangeArrowheads="1"/>
          </p:cNvSpPr>
          <p:nvPr/>
        </p:nvSpPr>
        <p:spPr bwMode="auto">
          <a:xfrm>
            <a:off x="8027988" y="3941764"/>
            <a:ext cx="360362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1 0</a:t>
            </a:r>
          </a:p>
        </p:txBody>
      </p:sp>
      <p:sp>
        <p:nvSpPr>
          <p:cNvPr id="229411" name="Rectangle 35"/>
          <p:cNvSpPr>
            <a:spLocks noChangeArrowheads="1"/>
          </p:cNvSpPr>
          <p:nvPr/>
        </p:nvSpPr>
        <p:spPr bwMode="auto">
          <a:xfrm>
            <a:off x="8064500" y="3968750"/>
            <a:ext cx="287338" cy="679450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12" name="Text Box 36"/>
          <p:cNvSpPr txBox="1">
            <a:spLocks noChangeArrowheads="1"/>
          </p:cNvSpPr>
          <p:nvPr/>
        </p:nvSpPr>
        <p:spPr bwMode="auto">
          <a:xfrm>
            <a:off x="1944688" y="2889250"/>
            <a:ext cx="360362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0 1</a:t>
            </a:r>
          </a:p>
        </p:txBody>
      </p:sp>
      <p:sp>
        <p:nvSpPr>
          <p:cNvPr id="229413" name="Rectangle 37"/>
          <p:cNvSpPr>
            <a:spLocks noChangeArrowheads="1"/>
          </p:cNvSpPr>
          <p:nvPr/>
        </p:nvSpPr>
        <p:spPr bwMode="auto">
          <a:xfrm>
            <a:off x="2005014" y="2914650"/>
            <a:ext cx="282575" cy="687388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14" name="Text Box 38"/>
          <p:cNvSpPr txBox="1">
            <a:spLocks noChangeArrowheads="1"/>
          </p:cNvSpPr>
          <p:nvPr/>
        </p:nvSpPr>
        <p:spPr bwMode="auto">
          <a:xfrm>
            <a:off x="1331913" y="1741489"/>
            <a:ext cx="360362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0 1</a:t>
            </a:r>
          </a:p>
        </p:txBody>
      </p:sp>
      <p:sp>
        <p:nvSpPr>
          <p:cNvPr id="229415" name="Rectangle 39"/>
          <p:cNvSpPr>
            <a:spLocks noChangeArrowheads="1"/>
          </p:cNvSpPr>
          <p:nvPr/>
        </p:nvSpPr>
        <p:spPr bwMode="auto">
          <a:xfrm>
            <a:off x="1368425" y="1768475"/>
            <a:ext cx="287338" cy="67945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16" name="Text Box 40"/>
          <p:cNvSpPr txBox="1">
            <a:spLocks noChangeArrowheads="1"/>
          </p:cNvSpPr>
          <p:nvPr/>
        </p:nvSpPr>
        <p:spPr bwMode="auto">
          <a:xfrm>
            <a:off x="7561263" y="3941764"/>
            <a:ext cx="360362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0 1</a:t>
            </a:r>
          </a:p>
        </p:txBody>
      </p:sp>
      <p:sp>
        <p:nvSpPr>
          <p:cNvPr id="229417" name="Rectangle 41"/>
          <p:cNvSpPr>
            <a:spLocks noChangeArrowheads="1"/>
          </p:cNvSpPr>
          <p:nvPr/>
        </p:nvSpPr>
        <p:spPr bwMode="auto">
          <a:xfrm>
            <a:off x="7561263" y="3968750"/>
            <a:ext cx="323850" cy="67945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18" name="Text Box 42"/>
          <p:cNvSpPr txBox="1">
            <a:spLocks noChangeArrowheads="1"/>
          </p:cNvSpPr>
          <p:nvPr/>
        </p:nvSpPr>
        <p:spPr bwMode="auto">
          <a:xfrm>
            <a:off x="7200901" y="2874964"/>
            <a:ext cx="3603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0 1</a:t>
            </a:r>
          </a:p>
        </p:txBody>
      </p:sp>
      <p:sp>
        <p:nvSpPr>
          <p:cNvPr id="229419" name="Rectangle 43"/>
          <p:cNvSpPr>
            <a:spLocks noChangeArrowheads="1"/>
          </p:cNvSpPr>
          <p:nvPr/>
        </p:nvSpPr>
        <p:spPr bwMode="auto">
          <a:xfrm>
            <a:off x="7237414" y="2903538"/>
            <a:ext cx="287337" cy="6604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20" name="Text Box 44"/>
          <p:cNvSpPr txBox="1">
            <a:spLocks noChangeArrowheads="1"/>
          </p:cNvSpPr>
          <p:nvPr/>
        </p:nvSpPr>
        <p:spPr bwMode="auto">
          <a:xfrm>
            <a:off x="4356101" y="1781176"/>
            <a:ext cx="3603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0 0</a:t>
            </a:r>
          </a:p>
        </p:txBody>
      </p:sp>
      <p:sp>
        <p:nvSpPr>
          <p:cNvPr id="229421" name="Rectangle 45"/>
          <p:cNvSpPr>
            <a:spLocks noChangeArrowheads="1"/>
          </p:cNvSpPr>
          <p:nvPr/>
        </p:nvSpPr>
        <p:spPr bwMode="auto">
          <a:xfrm>
            <a:off x="4392614" y="1808163"/>
            <a:ext cx="287337" cy="654050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22" name="Text Box 46"/>
          <p:cNvSpPr txBox="1">
            <a:spLocks noChangeArrowheads="1"/>
          </p:cNvSpPr>
          <p:nvPr/>
        </p:nvSpPr>
        <p:spPr bwMode="auto">
          <a:xfrm>
            <a:off x="4967288" y="2578101"/>
            <a:ext cx="3603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0 0</a:t>
            </a:r>
          </a:p>
        </p:txBody>
      </p:sp>
      <p:sp>
        <p:nvSpPr>
          <p:cNvPr id="229423" name="Rectangle 47"/>
          <p:cNvSpPr>
            <a:spLocks noChangeArrowheads="1"/>
          </p:cNvSpPr>
          <p:nvPr/>
        </p:nvSpPr>
        <p:spPr bwMode="auto">
          <a:xfrm>
            <a:off x="5003800" y="2605089"/>
            <a:ext cx="287338" cy="681037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24" name="Text Box 48"/>
          <p:cNvSpPr txBox="1">
            <a:spLocks noChangeArrowheads="1"/>
          </p:cNvSpPr>
          <p:nvPr/>
        </p:nvSpPr>
        <p:spPr bwMode="auto">
          <a:xfrm>
            <a:off x="863601" y="3875089"/>
            <a:ext cx="3603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0 0</a:t>
            </a:r>
          </a:p>
        </p:txBody>
      </p:sp>
      <p:sp>
        <p:nvSpPr>
          <p:cNvPr id="229425" name="Rectangle 49"/>
          <p:cNvSpPr>
            <a:spLocks noChangeArrowheads="1"/>
          </p:cNvSpPr>
          <p:nvPr/>
        </p:nvSpPr>
        <p:spPr bwMode="auto">
          <a:xfrm>
            <a:off x="863600" y="3902075"/>
            <a:ext cx="323850" cy="679450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26" name="Text Box 50"/>
          <p:cNvSpPr txBox="1">
            <a:spLocks noChangeArrowheads="1"/>
          </p:cNvSpPr>
          <p:nvPr/>
        </p:nvSpPr>
        <p:spPr bwMode="auto">
          <a:xfrm>
            <a:off x="2771776" y="2808289"/>
            <a:ext cx="3603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0 0</a:t>
            </a:r>
          </a:p>
        </p:txBody>
      </p:sp>
      <p:sp>
        <p:nvSpPr>
          <p:cNvPr id="229427" name="Rectangle 51"/>
          <p:cNvSpPr>
            <a:spLocks noChangeArrowheads="1"/>
          </p:cNvSpPr>
          <p:nvPr/>
        </p:nvSpPr>
        <p:spPr bwMode="auto">
          <a:xfrm>
            <a:off x="2808289" y="2835275"/>
            <a:ext cx="287337" cy="679450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28" name="Text Box 52"/>
          <p:cNvSpPr txBox="1">
            <a:spLocks noChangeArrowheads="1"/>
          </p:cNvSpPr>
          <p:nvPr/>
        </p:nvSpPr>
        <p:spPr bwMode="auto">
          <a:xfrm>
            <a:off x="6011863" y="2860676"/>
            <a:ext cx="3603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1 1</a:t>
            </a:r>
          </a:p>
        </p:txBody>
      </p:sp>
      <p:sp>
        <p:nvSpPr>
          <p:cNvPr id="229429" name="Rectangle 53"/>
          <p:cNvSpPr>
            <a:spLocks noChangeArrowheads="1"/>
          </p:cNvSpPr>
          <p:nvPr/>
        </p:nvSpPr>
        <p:spPr bwMode="auto">
          <a:xfrm>
            <a:off x="6048375" y="2887664"/>
            <a:ext cx="287338" cy="681037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9430" name="Text Box 54"/>
          <p:cNvSpPr txBox="1">
            <a:spLocks noChangeArrowheads="1"/>
          </p:cNvSpPr>
          <p:nvPr/>
        </p:nvSpPr>
        <p:spPr bwMode="auto">
          <a:xfrm>
            <a:off x="4284663" y="3887789"/>
            <a:ext cx="3603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1 1</a:t>
            </a:r>
          </a:p>
        </p:txBody>
      </p:sp>
      <p:sp>
        <p:nvSpPr>
          <p:cNvPr id="229431" name="Rectangle 55"/>
          <p:cNvSpPr>
            <a:spLocks noChangeArrowheads="1"/>
          </p:cNvSpPr>
          <p:nvPr/>
        </p:nvSpPr>
        <p:spPr bwMode="auto">
          <a:xfrm>
            <a:off x="4321175" y="3914775"/>
            <a:ext cx="287338" cy="666750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cxnSp>
        <p:nvCxnSpPr>
          <p:cNvPr id="229432" name="AutoShape 56"/>
          <p:cNvCxnSpPr>
            <a:cxnSpLocks noChangeShapeType="1"/>
            <a:stCxn id="29701" idx="5"/>
            <a:endCxn id="29698" idx="1"/>
          </p:cNvCxnSpPr>
          <p:nvPr/>
        </p:nvCxnSpPr>
        <p:spPr bwMode="auto">
          <a:xfrm rot="16200000" flipH="1">
            <a:off x="4074320" y="2118520"/>
            <a:ext cx="995363" cy="1971675"/>
          </a:xfrm>
          <a:prstGeom prst="curvedConnector3">
            <a:avLst>
              <a:gd name="adj1" fmla="val 949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433" name="AutoShape 57"/>
          <p:cNvCxnSpPr>
            <a:cxnSpLocks noChangeShapeType="1"/>
            <a:stCxn id="29698" idx="1"/>
            <a:endCxn id="29701" idx="5"/>
          </p:cNvCxnSpPr>
          <p:nvPr/>
        </p:nvCxnSpPr>
        <p:spPr bwMode="auto">
          <a:xfrm rot="5400000" flipH="1">
            <a:off x="4074320" y="2118520"/>
            <a:ext cx="995363" cy="1971675"/>
          </a:xfrm>
          <a:prstGeom prst="curvedConnector3">
            <a:avLst>
              <a:gd name="adj1" fmla="val 9712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9434" name="Text Box 58"/>
          <p:cNvSpPr txBox="1">
            <a:spLocks noChangeArrowheads="1"/>
          </p:cNvSpPr>
          <p:nvPr/>
        </p:nvSpPr>
        <p:spPr bwMode="auto">
          <a:xfrm>
            <a:off x="0" y="4699000"/>
            <a:ext cx="949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This is a finite state automaton. It decides what transition to make by looking at the next column</a:t>
            </a:r>
            <a:r>
              <a:rPr lang="en-US" dirty="0">
                <a:latin typeface="+mn-lt"/>
              </a:rPr>
              <a:t>.    </a:t>
            </a:r>
            <a:r>
              <a:rPr lang="en-US" dirty="0">
                <a:latin typeface="+mn-lt"/>
              </a:rPr>
              <a:t>It prints after making the transition</a:t>
            </a:r>
            <a:r>
              <a:rPr lang="en-US" dirty="0">
                <a:latin typeface="+mn-lt"/>
              </a:rPr>
              <a:t>. </a:t>
            </a:r>
            <a:r>
              <a:rPr lang="en-US" dirty="0">
                <a:latin typeface="+mn-lt"/>
              </a:rPr>
              <a:t>It moves from right to left over the two input numbers.</a:t>
            </a:r>
          </a:p>
        </p:txBody>
      </p:sp>
      <p:sp>
        <p:nvSpPr>
          <p:cNvPr id="229435" name="Text Box 59"/>
          <p:cNvSpPr txBox="1">
            <a:spLocks noChangeArrowheads="1"/>
          </p:cNvSpPr>
          <p:nvPr/>
        </p:nvSpPr>
        <p:spPr bwMode="auto">
          <a:xfrm>
            <a:off x="7812088" y="1755775"/>
            <a:ext cx="360362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1 1</a:t>
            </a:r>
          </a:p>
        </p:txBody>
      </p:sp>
      <p:sp>
        <p:nvSpPr>
          <p:cNvPr id="229436" name="Rectangle 60"/>
          <p:cNvSpPr>
            <a:spLocks noChangeArrowheads="1"/>
          </p:cNvSpPr>
          <p:nvPr/>
        </p:nvSpPr>
        <p:spPr bwMode="auto">
          <a:xfrm>
            <a:off x="7853364" y="1782763"/>
            <a:ext cx="268287" cy="679450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9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1225"/>
            <a:ext cx="8229600" cy="857250"/>
          </a:xfrm>
        </p:spPr>
        <p:txBody>
          <a:bodyPr/>
          <a:lstStyle/>
          <a:p>
            <a:r>
              <a:rPr lang="en-US" altLang="x-none"/>
              <a:t>A recurrent net for binary addition</a:t>
            </a:r>
          </a:p>
        </p:txBody>
      </p:sp>
      <p:sp>
        <p:nvSpPr>
          <p:cNvPr id="23143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735139"/>
            <a:ext cx="4583113" cy="3667125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The network has two input units and one output unit.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It is given two input digits at each time step.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200" dirty="0"/>
              <a:t>The desired output at each time step is the output for the column that was provided as input two time steps ago.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200" dirty="0"/>
              <a:t>It takes one time step to update the hidden units based on the two input digits.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200" dirty="0"/>
              <a:t>It takes another time step for the hidden units to cause the output.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5581651" y="2241551"/>
            <a:ext cx="2519363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0 0 1 1 0 1 0 0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0 1 0 0 1 1 0 1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1 0 0 0 0 0 0 1</a:t>
            </a: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5384801" y="3479800"/>
            <a:ext cx="264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6769100" y="4192589"/>
            <a:ext cx="863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>
                <a:solidFill>
                  <a:srgbClr val="FF0000"/>
                </a:solidFill>
                <a:latin typeface="+mn-lt"/>
              </a:rPr>
              <a:t>time</a:t>
            </a:r>
          </a:p>
        </p:txBody>
      </p:sp>
      <p:sp>
        <p:nvSpPr>
          <p:cNvPr id="231431" name="AutoShape 7"/>
          <p:cNvSpPr>
            <a:spLocks noChangeArrowheads="1"/>
          </p:cNvSpPr>
          <p:nvPr/>
        </p:nvSpPr>
        <p:spPr bwMode="auto">
          <a:xfrm>
            <a:off x="6121400" y="4405313"/>
            <a:ext cx="539750" cy="80962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6889750" y="2325689"/>
            <a:ext cx="323850" cy="1089025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7418388" y="3586164"/>
            <a:ext cx="323850" cy="377825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11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2" grpId="0" animBg="1"/>
      <p:bldP spid="2314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connectivity of the network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2057401"/>
            <a:ext cx="3830638" cy="33940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The 3 hidden units </a:t>
            </a:r>
            <a:r>
              <a:rPr lang="en-US" dirty="0" smtClean="0">
                <a:ea typeface="+mn-ea"/>
              </a:rPr>
              <a:t>are fully interconnected in both directions</a:t>
            </a:r>
            <a:r>
              <a:rPr lang="en-US" dirty="0">
                <a:ea typeface="+mn-ea"/>
              </a:rPr>
              <a:t>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This allows a hidden activity pattern at one time step to vote for the hidden activity pattern at the next time step.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The input units have </a:t>
            </a:r>
            <a:r>
              <a:rPr lang="en-US" dirty="0" err="1">
                <a:ea typeface="+mn-ea"/>
              </a:rPr>
              <a:t>feedforward</a:t>
            </a:r>
            <a:r>
              <a:rPr lang="en-US" dirty="0">
                <a:ea typeface="+mn-ea"/>
              </a:rPr>
              <a:t> connections that allow then to vote for the next hidden activity pattern.</a:t>
            </a:r>
          </a:p>
        </p:txBody>
      </p:sp>
      <p:sp>
        <p:nvSpPr>
          <p:cNvPr id="234502" name="Oval 6"/>
          <p:cNvSpPr>
            <a:spLocks noChangeArrowheads="1"/>
          </p:cNvSpPr>
          <p:nvPr/>
        </p:nvSpPr>
        <p:spPr bwMode="auto">
          <a:xfrm>
            <a:off x="5003801" y="3294063"/>
            <a:ext cx="504825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4503" name="Oval 7"/>
          <p:cNvSpPr>
            <a:spLocks noChangeArrowheads="1"/>
          </p:cNvSpPr>
          <p:nvPr/>
        </p:nvSpPr>
        <p:spPr bwMode="auto">
          <a:xfrm>
            <a:off x="8243889" y="3294063"/>
            <a:ext cx="504825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4504" name="Oval 8"/>
          <p:cNvSpPr>
            <a:spLocks noChangeArrowheads="1"/>
          </p:cNvSpPr>
          <p:nvPr/>
        </p:nvSpPr>
        <p:spPr bwMode="auto">
          <a:xfrm>
            <a:off x="6624639" y="3294063"/>
            <a:ext cx="504825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4505" name="Oval 9"/>
          <p:cNvSpPr>
            <a:spLocks noChangeArrowheads="1"/>
          </p:cNvSpPr>
          <p:nvPr/>
        </p:nvSpPr>
        <p:spPr bwMode="auto">
          <a:xfrm>
            <a:off x="5795964" y="4643438"/>
            <a:ext cx="504825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7451726" y="4641851"/>
            <a:ext cx="504825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1752" name="Oval 11"/>
          <p:cNvSpPr>
            <a:spLocks noChangeArrowheads="1"/>
          </p:cNvSpPr>
          <p:nvPr/>
        </p:nvSpPr>
        <p:spPr bwMode="auto">
          <a:xfrm>
            <a:off x="6623051" y="2079626"/>
            <a:ext cx="504825" cy="377825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1753" name="Rectangle 12"/>
          <p:cNvSpPr>
            <a:spLocks noChangeArrowheads="1"/>
          </p:cNvSpPr>
          <p:nvPr/>
        </p:nvSpPr>
        <p:spPr bwMode="auto">
          <a:xfrm>
            <a:off x="4643438" y="3024189"/>
            <a:ext cx="4284662" cy="998537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34509" name="Text Box 13"/>
          <p:cNvSpPr txBox="1">
            <a:spLocks noChangeArrowheads="1"/>
          </p:cNvSpPr>
          <p:nvPr/>
        </p:nvSpPr>
        <p:spPr bwMode="auto">
          <a:xfrm>
            <a:off x="4824413" y="3349625"/>
            <a:ext cx="40322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3 fully interconnected hidden units</a:t>
            </a:r>
          </a:p>
        </p:txBody>
      </p:sp>
      <p:sp>
        <p:nvSpPr>
          <p:cNvPr id="31755" name="Rectangle 15"/>
          <p:cNvSpPr>
            <a:spLocks noChangeArrowheads="1"/>
          </p:cNvSpPr>
          <p:nvPr/>
        </p:nvSpPr>
        <p:spPr bwMode="auto">
          <a:xfrm>
            <a:off x="5616576" y="4589463"/>
            <a:ext cx="2519363" cy="514350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1756" name="AutoShape 16"/>
          <p:cNvSpPr>
            <a:spLocks noChangeArrowheads="1"/>
          </p:cNvSpPr>
          <p:nvPr/>
        </p:nvSpPr>
        <p:spPr bwMode="auto">
          <a:xfrm>
            <a:off x="6731001" y="4157664"/>
            <a:ext cx="288925" cy="325437"/>
          </a:xfrm>
          <a:prstGeom prst="upArrow">
            <a:avLst>
              <a:gd name="adj1" fmla="val 50000"/>
              <a:gd name="adj2" fmla="val 37546"/>
            </a:avLst>
          </a:prstGeom>
          <a:solidFill>
            <a:srgbClr val="EEECE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31757" name="AutoShape 17"/>
          <p:cNvSpPr>
            <a:spLocks noChangeArrowheads="1"/>
          </p:cNvSpPr>
          <p:nvPr/>
        </p:nvSpPr>
        <p:spPr bwMode="auto">
          <a:xfrm>
            <a:off x="6732589" y="2592389"/>
            <a:ext cx="288925" cy="325437"/>
          </a:xfrm>
          <a:prstGeom prst="upArrow">
            <a:avLst>
              <a:gd name="adj1" fmla="val 50000"/>
              <a:gd name="adj2" fmla="val 37546"/>
            </a:avLst>
          </a:prstGeom>
          <a:solidFill>
            <a:srgbClr val="EEECE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320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857250"/>
          </a:xfrm>
        </p:spPr>
        <p:txBody>
          <a:bodyPr/>
          <a:lstStyle/>
          <a:p>
            <a:r>
              <a:rPr lang="en-US" altLang="x-none"/>
              <a:t>What the network learns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820864"/>
            <a:ext cx="4419600" cy="3394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x-none"/>
              <a:t>It learns four distinct patterns of activity for the 3 hidden units. These </a:t>
            </a:r>
            <a:r>
              <a:rPr lang="en-US" altLang="x-none">
                <a:solidFill>
                  <a:srgbClr val="FF0000"/>
                </a:solidFill>
              </a:rPr>
              <a:t>patterns </a:t>
            </a:r>
            <a:r>
              <a:rPr lang="en-US" altLang="x-none"/>
              <a:t>correspond to the nodes in the finite state automaton.</a:t>
            </a:r>
          </a:p>
          <a:p>
            <a:pPr lvl="1">
              <a:lnSpc>
                <a:spcPct val="80000"/>
              </a:lnSpc>
            </a:pPr>
            <a:r>
              <a:rPr lang="en-US" altLang="x-none"/>
              <a:t>Do not confuse units in a neural network with nodes in a finite state automaton. Nodes are like activity vectors.</a:t>
            </a:r>
          </a:p>
          <a:p>
            <a:pPr lvl="1">
              <a:lnSpc>
                <a:spcPct val="80000"/>
              </a:lnSpc>
            </a:pPr>
            <a:r>
              <a:rPr lang="en-US" altLang="x-none"/>
              <a:t>The automaton is restricted to be in exactly one </a:t>
            </a:r>
            <a:r>
              <a:rPr lang="en-US" altLang="x-none">
                <a:solidFill>
                  <a:srgbClr val="FF0000"/>
                </a:solidFill>
              </a:rPr>
              <a:t>state </a:t>
            </a:r>
            <a:r>
              <a:rPr lang="en-US" altLang="x-none"/>
              <a:t>at each time. The hidden units are restricted to have exactly one </a:t>
            </a:r>
            <a:r>
              <a:rPr lang="en-US" altLang="x-none">
                <a:solidFill>
                  <a:srgbClr val="FF0000"/>
                </a:solidFill>
              </a:rPr>
              <a:t>vector</a:t>
            </a:r>
            <a:r>
              <a:rPr lang="en-US" altLang="x-none"/>
              <a:t> of activity at each time.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54538" y="1789114"/>
            <a:ext cx="4335462" cy="4211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x-none"/>
              <a:t>A recurrent network can emulate a finite state automaton, but it is exponentially more powerful. With N hidden neurons it has 2^N possible binary activity vectors    </a:t>
            </a:r>
            <a:r>
              <a:rPr lang="en-US" altLang="x-none">
                <a:solidFill>
                  <a:srgbClr val="0000FF"/>
                </a:solidFill>
              </a:rPr>
              <a:t> (but only N^2 weights)</a:t>
            </a:r>
          </a:p>
          <a:p>
            <a:pPr lvl="1">
              <a:lnSpc>
                <a:spcPct val="80000"/>
              </a:lnSpc>
            </a:pPr>
            <a:r>
              <a:rPr lang="en-US" altLang="x-none"/>
              <a:t>This is important when the input stream has two separate things going on at once. </a:t>
            </a:r>
          </a:p>
          <a:p>
            <a:pPr lvl="1">
              <a:lnSpc>
                <a:spcPct val="80000"/>
              </a:lnSpc>
            </a:pPr>
            <a:r>
              <a:rPr lang="en-US" altLang="x-none"/>
              <a:t>A finite state automaton needs to square its number of states.</a:t>
            </a:r>
          </a:p>
          <a:p>
            <a:pPr lvl="1">
              <a:lnSpc>
                <a:spcPct val="80000"/>
              </a:lnSpc>
            </a:pPr>
            <a:r>
              <a:rPr lang="en-US" altLang="x-none"/>
              <a:t>An RNN needs to double its   number of </a:t>
            </a:r>
            <a:r>
              <a:rPr lang="en-US" altLang="x-none">
                <a:solidFill>
                  <a:srgbClr val="FF0000"/>
                </a:solidFill>
              </a:rPr>
              <a:t>units.</a:t>
            </a:r>
          </a:p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121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1C42-0075-CD4E-9BA4-8580DA9971DB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Simple Recurrent </a:t>
            </a:r>
            <a:r>
              <a:rPr lang="en-US" sz="3200" dirty="0"/>
              <a:t>Neural Networks </a:t>
            </a:r>
            <a:r>
              <a:rPr lang="en-US" sz="3200" dirty="0" smtClean="0"/>
              <a:t>(</a:t>
            </a:r>
            <a:r>
              <a:rPr lang="en-US" altLang="x-none" sz="3200" dirty="0" smtClean="0"/>
              <a:t>Elman)</a:t>
            </a:r>
            <a:endParaRPr lang="en-US" altLang="x-none" sz="3200" dirty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45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1E5BD-5009-F94E-BF2E-3B193390D077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Short-term memory in </a:t>
            </a:r>
            <a:r>
              <a:rPr lang="en-US" altLang="x-none" dirty="0" smtClean="0"/>
              <a:t>RNN</a:t>
            </a:r>
            <a:endParaRPr lang="en-US" altLang="x-non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The context units remember the previous internal state.</a:t>
            </a:r>
          </a:p>
          <a:p>
            <a:r>
              <a:rPr lang="en-US" altLang="x-none" dirty="0"/>
              <a:t>Thus, the hidden units have the task of mapping both an external input and also the previous internal state to some desired output</a:t>
            </a:r>
            <a:r>
              <a:rPr lang="en-US" altLang="x-none" dirty="0" smtClean="0"/>
              <a:t>.</a:t>
            </a:r>
          </a:p>
          <a:p>
            <a:r>
              <a:rPr lang="en-US" altLang="x-none" dirty="0" smtClean="0"/>
              <a:t>An RNN can </a:t>
            </a:r>
            <a:r>
              <a:rPr lang="en-US" altLang="x-none" dirty="0"/>
              <a:t>predict the next item in a sequence from the current and preceding input.</a:t>
            </a:r>
          </a:p>
          <a:p>
            <a:endParaRPr lang="en-US" altLang="x-none" dirty="0"/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64052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Equivalence between RNN and Feed-forward NN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/>
              <a:t>Assume that there is a time delay of 1 in using each connection.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/>
              <a:t>The recurrent net is just a layered net that keeps reusing the same weights.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8610" y="6093023"/>
            <a:ext cx="21001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 smtClean="0">
                <a:solidFill>
                  <a:schemeClr val="bg1">
                    <a:lumMod val="75000"/>
                  </a:schemeClr>
                </a:solidFill>
              </a:rPr>
              <a:t>Slide Credit: Geoff Hinton</a:t>
            </a:r>
            <a:endParaRPr lang="en-US" u="none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840287" y="2667000"/>
            <a:ext cx="3694113" cy="2895600"/>
            <a:chOff x="5221287" y="1781175"/>
            <a:chExt cx="3770313" cy="3558272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192837" y="378142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7273925" y="378142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8353425" y="378142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192837" y="4779962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273925" y="4779962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8353425" y="4779962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6516687" y="4078287"/>
              <a:ext cx="792163" cy="701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H="1" flipV="1">
              <a:off x="7669212" y="4078287"/>
              <a:ext cx="792163" cy="701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 flipV="1">
              <a:off x="6553200" y="4078287"/>
              <a:ext cx="828675" cy="701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V="1">
              <a:off x="7634287" y="4105275"/>
              <a:ext cx="755650" cy="674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192837" y="2781300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273925" y="2781300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8353425" y="2781300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6192837" y="378142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7273925" y="378142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8353425" y="378142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 flipV="1">
              <a:off x="6516687" y="3078162"/>
              <a:ext cx="792163" cy="703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 flipH="1" flipV="1">
              <a:off x="7669212" y="3078162"/>
              <a:ext cx="792163" cy="703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 flipH="1" flipV="1">
              <a:off x="6553200" y="3078162"/>
              <a:ext cx="828675" cy="703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 flipV="1">
              <a:off x="7634287" y="3106737"/>
              <a:ext cx="755650" cy="674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6192837" y="178117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7273925" y="178117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8353425" y="1781175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6192837" y="2781300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7273925" y="2781300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8353425" y="2781300"/>
              <a:ext cx="431800" cy="323850"/>
            </a:xfrm>
            <a:prstGeom prst="ellipse">
              <a:avLst/>
            </a:prstGeom>
            <a:solidFill>
              <a:srgbClr val="EEECE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 altLang="en-US" u="none"/>
            </a:p>
          </p:txBody>
        </p:sp>
        <p:sp>
          <p:nvSpPr>
            <p:cNvPr id="33" name="Line 41"/>
            <p:cNvSpPr>
              <a:spLocks noChangeShapeType="1"/>
            </p:cNvSpPr>
            <p:nvPr/>
          </p:nvSpPr>
          <p:spPr bwMode="auto">
            <a:xfrm flipV="1">
              <a:off x="6516687" y="2078037"/>
              <a:ext cx="792163" cy="703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34" name="Line 42"/>
            <p:cNvSpPr>
              <a:spLocks noChangeShapeType="1"/>
            </p:cNvSpPr>
            <p:nvPr/>
          </p:nvSpPr>
          <p:spPr bwMode="auto">
            <a:xfrm flipH="1" flipV="1">
              <a:off x="7669212" y="2078037"/>
              <a:ext cx="792163" cy="703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35" name="Line 43"/>
            <p:cNvSpPr>
              <a:spLocks noChangeShapeType="1"/>
            </p:cNvSpPr>
            <p:nvPr/>
          </p:nvSpPr>
          <p:spPr bwMode="auto">
            <a:xfrm flipH="1" flipV="1">
              <a:off x="6553200" y="2078037"/>
              <a:ext cx="828675" cy="703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36" name="Line 44"/>
            <p:cNvSpPr>
              <a:spLocks noChangeShapeType="1"/>
            </p:cNvSpPr>
            <p:nvPr/>
          </p:nvSpPr>
          <p:spPr bwMode="auto">
            <a:xfrm flipV="1">
              <a:off x="7634287" y="2106612"/>
              <a:ext cx="755650" cy="674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u="none">
                <a:latin typeface="+mn-lt"/>
                <a:ea typeface="+mn-ea"/>
              </a:endParaRPr>
            </a:p>
          </p:txBody>
        </p:sp>
        <p:sp>
          <p:nvSpPr>
            <p:cNvPr id="37" name="Text Box 56"/>
            <p:cNvSpPr txBox="1">
              <a:spLocks noChangeArrowheads="1"/>
            </p:cNvSpPr>
            <p:nvPr/>
          </p:nvSpPr>
          <p:spPr bwMode="auto">
            <a:xfrm>
              <a:off x="6362700" y="2095500"/>
              <a:ext cx="2628900" cy="45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u="none" dirty="0" smtClean="0">
                  <a:solidFill>
                    <a:srgbClr val="3333CC"/>
                  </a:solidFill>
                </a:rPr>
                <a:t>W1    W2       W3   W4</a:t>
              </a:r>
              <a:endParaRPr lang="en-US" altLang="en-US" sz="1600" u="none" dirty="0">
                <a:solidFill>
                  <a:srgbClr val="3333CC"/>
                </a:solidFill>
              </a:endParaRPr>
            </a:p>
          </p:txBody>
        </p:sp>
        <p:sp>
          <p:nvSpPr>
            <p:cNvPr id="38" name="Text Box 58"/>
            <p:cNvSpPr txBox="1">
              <a:spLocks noChangeArrowheads="1"/>
            </p:cNvSpPr>
            <p:nvPr/>
          </p:nvSpPr>
          <p:spPr bwMode="auto">
            <a:xfrm>
              <a:off x="5221287" y="4806949"/>
              <a:ext cx="971550" cy="532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u="none">
                  <a:solidFill>
                    <a:srgbClr val="FF0000"/>
                  </a:solidFill>
                  <a:latin typeface="+mn-lt"/>
                  <a:ea typeface="+mn-ea"/>
                </a:rPr>
                <a:t>time=0</a:t>
              </a:r>
            </a:p>
          </p:txBody>
        </p:sp>
        <p:sp>
          <p:nvSpPr>
            <p:cNvPr id="39" name="Text Box 59"/>
            <p:cNvSpPr txBox="1">
              <a:spLocks noChangeArrowheads="1"/>
            </p:cNvSpPr>
            <p:nvPr/>
          </p:nvSpPr>
          <p:spPr bwMode="auto">
            <a:xfrm>
              <a:off x="5221287" y="2806701"/>
              <a:ext cx="971550" cy="532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u="none">
                  <a:solidFill>
                    <a:srgbClr val="FF0000"/>
                  </a:solidFill>
                  <a:latin typeface="+mn-lt"/>
                  <a:ea typeface="+mn-ea"/>
                </a:rPr>
                <a:t>time=2</a:t>
              </a:r>
            </a:p>
          </p:txBody>
        </p:sp>
        <p:sp>
          <p:nvSpPr>
            <p:cNvPr id="40" name="Text Box 60"/>
            <p:cNvSpPr txBox="1">
              <a:spLocks noChangeArrowheads="1"/>
            </p:cNvSpPr>
            <p:nvPr/>
          </p:nvSpPr>
          <p:spPr bwMode="auto">
            <a:xfrm>
              <a:off x="5221287" y="3806825"/>
              <a:ext cx="971550" cy="532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u="none">
                  <a:solidFill>
                    <a:srgbClr val="FF0000"/>
                  </a:solidFill>
                  <a:latin typeface="+mn-lt"/>
                  <a:ea typeface="+mn-ea"/>
                </a:rPr>
                <a:t>time=1</a:t>
              </a:r>
            </a:p>
          </p:txBody>
        </p:sp>
        <p:sp>
          <p:nvSpPr>
            <p:cNvPr id="41" name="Text Box 61"/>
            <p:cNvSpPr txBox="1">
              <a:spLocks noChangeArrowheads="1"/>
            </p:cNvSpPr>
            <p:nvPr/>
          </p:nvSpPr>
          <p:spPr bwMode="auto">
            <a:xfrm>
              <a:off x="5221287" y="1809750"/>
              <a:ext cx="971550" cy="532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000" u="none">
                  <a:solidFill>
                    <a:srgbClr val="FF0000"/>
                  </a:solidFill>
                  <a:latin typeface="+mn-lt"/>
                  <a:ea typeface="+mn-ea"/>
                </a:rPr>
                <a:t>time=3</a:t>
              </a:r>
            </a:p>
          </p:txBody>
        </p: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6362700" y="3094038"/>
              <a:ext cx="2628900" cy="45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u="none" dirty="0" smtClean="0">
                  <a:solidFill>
                    <a:srgbClr val="3333CC"/>
                  </a:solidFill>
                </a:rPr>
                <a:t>W1    W2      </a:t>
              </a:r>
              <a:r>
                <a:rPr lang="en-US" altLang="en-US" sz="1600" u="none" dirty="0">
                  <a:solidFill>
                    <a:srgbClr val="3333CC"/>
                  </a:solidFill>
                </a:rPr>
                <a:t>W3     W4</a:t>
              </a: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6362700" y="4092576"/>
              <a:ext cx="2628900" cy="45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u="none" dirty="0" smtClean="0">
                  <a:solidFill>
                    <a:srgbClr val="3333CC"/>
                  </a:solidFill>
                </a:rPr>
                <a:t>W1      W2     </a:t>
              </a:r>
              <a:r>
                <a:rPr lang="en-US" altLang="en-US" sz="1600" u="none" dirty="0">
                  <a:solidFill>
                    <a:srgbClr val="3333CC"/>
                  </a:solidFill>
                </a:rPr>
                <a:t>W3  </a:t>
              </a:r>
              <a:r>
                <a:rPr lang="en-US" altLang="en-US" sz="1600" u="none" dirty="0" smtClean="0">
                  <a:solidFill>
                    <a:srgbClr val="3333CC"/>
                  </a:solidFill>
                </a:rPr>
                <a:t>     </a:t>
              </a:r>
              <a:r>
                <a:rPr lang="en-US" altLang="en-US" sz="1600" u="none" dirty="0">
                  <a:solidFill>
                    <a:srgbClr val="3333CC"/>
                  </a:solidFill>
                </a:rPr>
                <a:t>W4</a:t>
              </a:r>
            </a:p>
          </p:txBody>
        </p:sp>
      </p:grp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1751013" y="3827463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en-US" altLang="en-US" u="none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832100" y="3827463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en-US" altLang="en-US" u="none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911600" y="3827463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endParaRPr lang="en-US" altLang="en-US" u="none"/>
          </a:p>
        </p:txBody>
      </p:sp>
      <p:cxnSp>
        <p:nvCxnSpPr>
          <p:cNvPr id="47" name="AutoShape 46"/>
          <p:cNvCxnSpPr>
            <a:cxnSpLocks noChangeShapeType="1"/>
            <a:stCxn id="46" idx="4"/>
            <a:endCxn id="45" idx="5"/>
          </p:cNvCxnSpPr>
          <p:nvPr/>
        </p:nvCxnSpPr>
        <p:spPr bwMode="auto">
          <a:xfrm rot="16200000" flipV="1">
            <a:off x="3640137" y="3675063"/>
            <a:ext cx="47625" cy="927100"/>
          </a:xfrm>
          <a:prstGeom prst="curvedConnector3">
            <a:avLst>
              <a:gd name="adj1" fmla="val -87083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AutoShape 48"/>
          <p:cNvCxnSpPr>
            <a:cxnSpLocks noChangeShapeType="1"/>
            <a:stCxn id="45" idx="1"/>
            <a:endCxn id="44" idx="0"/>
          </p:cNvCxnSpPr>
          <p:nvPr/>
        </p:nvCxnSpPr>
        <p:spPr bwMode="auto">
          <a:xfrm rot="5400000" flipH="1">
            <a:off x="2407444" y="3377407"/>
            <a:ext cx="47625" cy="928687"/>
          </a:xfrm>
          <a:prstGeom prst="curvedConnector3">
            <a:avLst>
              <a:gd name="adj1" fmla="val 11486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AutoShape 49"/>
          <p:cNvCxnSpPr>
            <a:cxnSpLocks noChangeShapeType="1"/>
            <a:stCxn id="45" idx="7"/>
            <a:endCxn id="46" idx="0"/>
          </p:cNvCxnSpPr>
          <p:nvPr/>
        </p:nvCxnSpPr>
        <p:spPr bwMode="auto">
          <a:xfrm rot="16200000">
            <a:off x="3640137" y="3378201"/>
            <a:ext cx="47625" cy="927100"/>
          </a:xfrm>
          <a:prstGeom prst="curvedConnector3">
            <a:avLst>
              <a:gd name="adj1" fmla="val 111305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2182813" y="3263900"/>
            <a:ext cx="198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u="none" dirty="0">
                <a:solidFill>
                  <a:srgbClr val="3333CC"/>
                </a:solidFill>
                <a:latin typeface="+mn-lt"/>
                <a:ea typeface="+mn-ea"/>
              </a:rPr>
              <a:t>w</a:t>
            </a:r>
            <a:r>
              <a:rPr lang="en-US" u="none" dirty="0">
                <a:solidFill>
                  <a:srgbClr val="3333CC"/>
                </a:solidFill>
                <a:latin typeface="+mn-lt"/>
                <a:ea typeface="+mn-ea"/>
              </a:rPr>
              <a:t>1</a:t>
            </a:r>
            <a:r>
              <a:rPr lang="en-US" sz="2400" u="none" dirty="0">
                <a:solidFill>
                  <a:srgbClr val="3333CC"/>
                </a:solidFill>
                <a:latin typeface="+mn-lt"/>
                <a:ea typeface="+mn-ea"/>
              </a:rPr>
              <a:t>           w</a:t>
            </a:r>
            <a:r>
              <a:rPr lang="en-US" u="none" dirty="0">
                <a:solidFill>
                  <a:srgbClr val="3333CC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2239963" y="4110038"/>
            <a:ext cx="19812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u="none" dirty="0">
                <a:solidFill>
                  <a:srgbClr val="3333CC"/>
                </a:solidFill>
                <a:latin typeface="+mn-lt"/>
                <a:ea typeface="+mn-ea"/>
              </a:rPr>
              <a:t>w</a:t>
            </a:r>
            <a:r>
              <a:rPr lang="en-US" u="none" dirty="0">
                <a:solidFill>
                  <a:srgbClr val="3333CC"/>
                </a:solidFill>
                <a:latin typeface="+mn-lt"/>
                <a:ea typeface="+mn-ea"/>
              </a:rPr>
              <a:t>2 </a:t>
            </a:r>
            <a:r>
              <a:rPr lang="en-US" sz="2400" u="none" dirty="0">
                <a:solidFill>
                  <a:srgbClr val="3333CC"/>
                </a:solidFill>
                <a:latin typeface="+mn-lt"/>
                <a:ea typeface="+mn-ea"/>
              </a:rPr>
              <a:t>         w</a:t>
            </a:r>
            <a:r>
              <a:rPr lang="en-US" u="none" dirty="0">
                <a:solidFill>
                  <a:srgbClr val="3333CC"/>
                </a:solidFill>
                <a:latin typeface="+mn-lt"/>
                <a:ea typeface="+mn-ea"/>
              </a:rPr>
              <a:t>3</a:t>
            </a:r>
          </a:p>
        </p:txBody>
      </p:sp>
      <p:cxnSp>
        <p:nvCxnSpPr>
          <p:cNvPr id="52" name="Curved Connector 51"/>
          <p:cNvCxnSpPr>
            <a:cxnSpLocks noChangeShapeType="1"/>
          </p:cNvCxnSpPr>
          <p:nvPr/>
        </p:nvCxnSpPr>
        <p:spPr bwMode="auto">
          <a:xfrm rot="16200000" flipH="1">
            <a:off x="2423319" y="3610769"/>
            <a:ext cx="12700" cy="1081088"/>
          </a:xfrm>
          <a:prstGeom prst="curvedConnector3">
            <a:avLst>
              <a:gd name="adj1" fmla="val 340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077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a general RNN’s can be hard</a:t>
            </a:r>
          </a:p>
          <a:p>
            <a:pPr lvl="1"/>
            <a:r>
              <a:rPr lang="en-US" dirty="0" smtClean="0"/>
              <a:t>Here we will focus on a </a:t>
            </a:r>
            <a:r>
              <a:rPr lang="en-US" b="1" dirty="0" smtClean="0"/>
              <a:t>special family of RNN’s </a:t>
            </a:r>
          </a:p>
          <a:p>
            <a:r>
              <a:rPr lang="en-US" dirty="0" smtClean="0"/>
              <a:t>Prediction on chain-like input: </a:t>
            </a:r>
          </a:p>
          <a:p>
            <a:pPr lvl="1"/>
            <a:r>
              <a:rPr lang="en-US" dirty="0" smtClean="0"/>
              <a:t>Example: POS tagging words of a sentence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Issues </a:t>
            </a:r>
            <a:r>
              <a:rPr lang="en-US" dirty="0"/>
              <a:t>: </a:t>
            </a:r>
          </a:p>
          <a:p>
            <a:pPr lvl="2"/>
            <a:r>
              <a:rPr lang="en-US" sz="1600" dirty="0" smtClean="0"/>
              <a:t>Structure in the output: There is connections between labels</a:t>
            </a:r>
          </a:p>
          <a:p>
            <a:pPr lvl="2"/>
            <a:r>
              <a:rPr lang="en-US" sz="1600" dirty="0"/>
              <a:t>Interdependence between elements of the inputs: The final decision is based on an intricate interdependence of the words on each other. </a:t>
            </a:r>
          </a:p>
          <a:p>
            <a:pPr lvl="2"/>
            <a:r>
              <a:rPr lang="en-US" sz="1700" dirty="0"/>
              <a:t>Variable size inputs:  e.g. sentences differ in size </a:t>
            </a:r>
          </a:p>
          <a:p>
            <a:r>
              <a:rPr lang="en-US" sz="2300" dirty="0" smtClean="0">
                <a:solidFill>
                  <a:srgbClr val="258E00"/>
                </a:solidFill>
              </a:rPr>
              <a:t>How would you go about solving this task? </a:t>
            </a:r>
          </a:p>
          <a:p>
            <a:pPr lvl="2"/>
            <a:endParaRPr lang="en-US" sz="1700" dirty="0"/>
          </a:p>
          <a:p>
            <a:pPr lvl="2"/>
            <a:endParaRPr lang="en-US" sz="1700" dirty="0" smtClean="0"/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38400" y="2919453"/>
                <a:ext cx="59041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u="none" smtClean="0">
                        <a:latin typeface="Cambria Math"/>
                      </a:rPr>
                      <m:t>𝑋</m:t>
                    </m:r>
                    <m:r>
                      <a:rPr lang="en-US" b="0" i="1" u="none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u="none" dirty="0"/>
                  <a:t>  </a:t>
                </a:r>
                <a:r>
                  <a:rPr lang="en-US" u="none" dirty="0" smtClean="0"/>
                  <a:t>      This	     is 	     a 	      sample 	  sentence	   . </a:t>
                </a:r>
                <a:endParaRPr lang="en-US" u="none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919453"/>
                <a:ext cx="5904180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438400" y="3168596"/>
                <a:ext cx="59137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1" u="none" dirty="0" smtClean="0"/>
                  <a:t>Y</a:t>
                </a:r>
                <a14:m>
                  <m:oMath xmlns:m="http://schemas.openxmlformats.org/officeDocument/2006/math">
                    <m:r>
                      <a:rPr lang="en-US" b="0" i="1" u="none" smtClean="0">
                        <a:latin typeface="Cambria Math"/>
                      </a:rPr>
                      <m:t>  = </m:t>
                    </m:r>
                  </m:oMath>
                </a14:m>
                <a:r>
                  <a:rPr lang="en-US" u="none" dirty="0" smtClean="0"/>
                  <a:t>          DT                      VBZ             DT                   NN   	      NN            .</a:t>
                </a:r>
                <a:endParaRPr lang="en-US" u="none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168596"/>
                <a:ext cx="5913798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206" t="-2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71600"/>
            <a:ext cx="1257300" cy="121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2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Neural Networks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82105"/>
            <a:ext cx="8169902" cy="484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8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chain RNN:</a:t>
                </a:r>
              </a:p>
              <a:p>
                <a:pPr lvl="1"/>
                <a:r>
                  <a:rPr lang="en-US" dirty="0" smtClean="0"/>
                  <a:t>Has a chain-like structure </a:t>
                </a:r>
              </a:p>
              <a:p>
                <a:pPr lvl="1"/>
                <a:r>
                  <a:rPr lang="en-US" dirty="0" smtClean="0"/>
                  <a:t>Each input is replaced with its vector representation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Hidden (memory) unit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contain information about previous inputs and previous hidden units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etc</a:t>
                </a:r>
              </a:p>
              <a:p>
                <a:pPr lvl="2"/>
                <a:r>
                  <a:rPr lang="en-US" dirty="0" smtClean="0"/>
                  <a:t>Computed </a:t>
                </a:r>
                <a:r>
                  <a:rPr lang="en-US" dirty="0"/>
                  <a:t>from the past memory and current word. It summarizes the sentence up to that </a:t>
                </a:r>
                <a:r>
                  <a:rPr lang="en-US" dirty="0" smtClean="0"/>
                  <a:t>time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30797" y="4286250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02344" y="4291053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75877" y="4286250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1200" y="3886200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886200"/>
                <a:ext cx="455512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 rot="5400000">
            <a:off x="2988961" y="50996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 rot="5400000">
            <a:off x="4265312" y="50996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5503562" y="50996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cxnSp>
        <p:nvCxnSpPr>
          <p:cNvPr id="11" name="Elbow Connector 10"/>
          <p:cNvCxnSpPr>
            <a:stCxn id="8" idx="2"/>
            <a:endCxn id="12" idx="2"/>
          </p:cNvCxnSpPr>
          <p:nvPr/>
        </p:nvCxnSpPr>
        <p:spPr>
          <a:xfrm rot="16200000" flipH="1">
            <a:off x="2813701" y="4623435"/>
            <a:ext cx="708660" cy="45338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  <a:endCxn id="14" idx="2"/>
          </p:cNvCxnSpPr>
          <p:nvPr/>
        </p:nvCxnSpPr>
        <p:spPr>
          <a:xfrm rot="16200000" flipH="1">
            <a:off x="4090052" y="4623434"/>
            <a:ext cx="703857" cy="45819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2"/>
            <a:endCxn id="15" idx="2"/>
          </p:cNvCxnSpPr>
          <p:nvPr/>
        </p:nvCxnSpPr>
        <p:spPr>
          <a:xfrm rot="16200000" flipH="1">
            <a:off x="5343542" y="4638675"/>
            <a:ext cx="708660" cy="42291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32677" y="5357853"/>
            <a:ext cx="116204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04277" y="5357853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80627" y="5357853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020955" y="5350244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955" y="5350244"/>
                <a:ext cx="455512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6129297" y="5357853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46951" y="5154428"/>
            <a:ext cx="1447800" cy="354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layer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4274648"/>
            <a:ext cx="1447800" cy="354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1371600"/>
                <a:ext cx="7391400" cy="4525963"/>
              </a:xfrm>
            </p:spPr>
            <p:txBody>
              <a:bodyPr/>
              <a:lstStyle/>
              <a:p>
                <a:r>
                  <a:rPr lang="en-US" dirty="0" smtClean="0"/>
                  <a:t>A popular way of formalizing it: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𝑓</m:t>
                      </m:r>
                      <m:r>
                        <a:rPr lang="en-US" sz="1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1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800" dirty="0" smtClean="0"/>
              </a:p>
              <a:p>
                <a:pPr lvl="1"/>
                <a:r>
                  <a:rPr lang="en-US" sz="18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1800" dirty="0" smtClean="0"/>
                  <a:t> is a nonlinear, differentiable function. </a:t>
                </a:r>
                <a:endParaRPr lang="en-US" dirty="0" smtClean="0"/>
              </a:p>
              <a:p>
                <a:r>
                  <a:rPr lang="en-US" dirty="0" smtClean="0"/>
                  <a:t>Outputs?</a:t>
                </a:r>
              </a:p>
              <a:p>
                <a:pPr lvl="1"/>
                <a:r>
                  <a:rPr lang="en-US" dirty="0" smtClean="0"/>
                  <a:t>Many options; depending on problem and computational </a:t>
                </a:r>
                <a:r>
                  <a:rPr lang="en-US" dirty="0" smtClean="0"/>
                  <a:t>resource (sigmoid for regression, </a:t>
                </a:r>
                <a:r>
                  <a:rPr lang="en-US" dirty="0" err="1" smtClean="0"/>
                  <a:t>softmax</a:t>
                </a:r>
                <a:r>
                  <a:rPr lang="en-US" dirty="0" smtClean="0"/>
                  <a:t> for classification)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1371600"/>
                <a:ext cx="7391400" cy="4525963"/>
              </a:xfrm>
              <a:blipFill rotWithShape="0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A6F6034-1516-478C-9756-BC6A8296D6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59397" y="3981450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0944" y="3986253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04477" y="3981450"/>
            <a:ext cx="1021080" cy="20955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09800" y="3581058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u="none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81058"/>
                <a:ext cx="455512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 rot="5400000">
            <a:off x="3217561" y="47948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 rot="5400000">
            <a:off x="4493912" y="47948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5732162" y="4794885"/>
            <a:ext cx="1021080" cy="209550"/>
          </a:xfrm>
          <a:prstGeom prst="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none" dirty="0" smtClean="0">
                <a:solidFill>
                  <a:schemeClr val="bg2"/>
                </a:solidFill>
              </a:rPr>
              <a:t>O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  <a:r>
              <a:rPr lang="en-US" b="1" u="none" dirty="0" err="1">
                <a:solidFill>
                  <a:schemeClr val="bg2"/>
                </a:solidFill>
              </a:rPr>
              <a:t>O</a:t>
            </a:r>
            <a:r>
              <a:rPr lang="en-US" b="1" u="none" dirty="0">
                <a:solidFill>
                  <a:schemeClr val="bg2"/>
                </a:solidFill>
              </a:rPr>
              <a:t> </a:t>
            </a:r>
          </a:p>
        </p:txBody>
      </p:sp>
      <p:cxnSp>
        <p:nvCxnSpPr>
          <p:cNvPr id="11" name="Elbow Connector 10"/>
          <p:cNvCxnSpPr>
            <a:stCxn id="8" idx="2"/>
            <a:endCxn id="12" idx="2"/>
          </p:cNvCxnSpPr>
          <p:nvPr/>
        </p:nvCxnSpPr>
        <p:spPr>
          <a:xfrm rot="16200000" flipH="1">
            <a:off x="3042301" y="4318635"/>
            <a:ext cx="708660" cy="453389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2"/>
            <a:endCxn id="14" idx="2"/>
          </p:cNvCxnSpPr>
          <p:nvPr/>
        </p:nvCxnSpPr>
        <p:spPr>
          <a:xfrm rot="16200000" flipH="1">
            <a:off x="4318652" y="4318634"/>
            <a:ext cx="703857" cy="45819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2"/>
            <a:endCxn id="15" idx="2"/>
          </p:cNvCxnSpPr>
          <p:nvPr/>
        </p:nvCxnSpPr>
        <p:spPr>
          <a:xfrm rot="16200000" flipH="1">
            <a:off x="5572142" y="4333875"/>
            <a:ext cx="708660" cy="42291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61277" y="5053053"/>
            <a:ext cx="116204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2877" y="5053053"/>
            <a:ext cx="1066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09227" y="5053053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49555" y="5045102"/>
                <a:ext cx="45551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u="none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u="none" smtClean="0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u="none" dirty="0" smtClean="0"/>
                  <a:t>	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none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u="none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 u="none">
                            <a:latin typeface="Cambria Math"/>
                          </a:rPr>
                          <m:t>𝑡</m:t>
                        </m:r>
                        <m:r>
                          <a:rPr lang="en-US" b="0" i="1" u="none" smtClean="0">
                            <a:latin typeface="Cambria Math"/>
                          </a:rPr>
                          <m:t>+</m:t>
                        </m:r>
                        <m:r>
                          <a:rPr lang="en-US" i="1" u="none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none" dirty="0" smtClean="0"/>
                  <a:t> </a:t>
                </a:r>
                <a:endParaRPr lang="en-US" u="none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555" y="5045102"/>
                <a:ext cx="455512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6357897" y="5053053"/>
            <a:ext cx="103350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1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ANR@ELHXENZFUVWZY5H8" val="4613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Noam Theme">
  <a:themeElements>
    <a:clrScheme name="Custom 2">
      <a:dk1>
        <a:srgbClr val="0F243E"/>
      </a:dk1>
      <a:lt1>
        <a:srgbClr val="FFFFFF"/>
      </a:lt1>
      <a:dk2>
        <a:srgbClr val="1F497D"/>
      </a:dk2>
      <a:lt2>
        <a:srgbClr val="FFFFFF"/>
      </a:lt2>
      <a:accent1>
        <a:srgbClr val="F79646"/>
      </a:accent1>
      <a:accent2>
        <a:srgbClr val="0F243E"/>
      </a:accent2>
      <a:accent3>
        <a:srgbClr val="17365D"/>
      </a:accent3>
      <a:accent4>
        <a:srgbClr val="8DB3E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32969</TotalTime>
  <Words>2723</Words>
  <Application>Microsoft Macintosh PowerPoint</Application>
  <PresentationFormat>On-screen Show (4:3)</PresentationFormat>
  <Paragraphs>316</Paragraphs>
  <Slides>28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Cambria Math</vt:lpstr>
      <vt:lpstr>Monotype Sorts</vt:lpstr>
      <vt:lpstr>ＭＳ Ｐゴシック</vt:lpstr>
      <vt:lpstr>Times New Roman</vt:lpstr>
      <vt:lpstr>宋体</vt:lpstr>
      <vt:lpstr>Arial</vt:lpstr>
      <vt:lpstr>Calibri</vt:lpstr>
      <vt:lpstr>Wingdings</vt:lpstr>
      <vt:lpstr>Noam Theme</vt:lpstr>
      <vt:lpstr>Recurrent Neural Networks</vt:lpstr>
      <vt:lpstr>Recurrent Neural Networks </vt:lpstr>
      <vt:lpstr>Simple Recurrent Neural Networks (Elman)</vt:lpstr>
      <vt:lpstr>Short-term memory in RNN</vt:lpstr>
      <vt:lpstr>Equivalence between RNN and Feed-forward NN</vt:lpstr>
      <vt:lpstr>Recurrent Neural Networks </vt:lpstr>
      <vt:lpstr>Recurrent Neural Networks </vt:lpstr>
      <vt:lpstr>Recurrent Neural Networks </vt:lpstr>
      <vt:lpstr>Recurrent Neural Networks </vt:lpstr>
      <vt:lpstr>Recurrent Neural Networks </vt:lpstr>
      <vt:lpstr>Bi-directional RNN</vt:lpstr>
      <vt:lpstr>Stack of bi-directional networks </vt:lpstr>
      <vt:lpstr>Training RNNs</vt:lpstr>
      <vt:lpstr>Recurrent Neural Network </vt:lpstr>
      <vt:lpstr>Vanishing/exploding gradients </vt:lpstr>
      <vt:lpstr>Vanishing/exploding gradients </vt:lpstr>
      <vt:lpstr>Vanishing/exploding gradients </vt:lpstr>
      <vt:lpstr>Vanishing/exploding gradients </vt:lpstr>
      <vt:lpstr>Long Short Term Memory (LSTM)</vt:lpstr>
      <vt:lpstr>A neural network with memory</vt:lpstr>
      <vt:lpstr>PowerPoint Presentation</vt:lpstr>
      <vt:lpstr>TUTORIAL 9</vt:lpstr>
      <vt:lpstr>References</vt:lpstr>
      <vt:lpstr>A good toy problem for a recurrent network</vt:lpstr>
      <vt:lpstr>The algorithm for binary addition</vt:lpstr>
      <vt:lpstr>A recurrent net for binary addition</vt:lpstr>
      <vt:lpstr>The connectivity of the network</vt:lpstr>
      <vt:lpstr>What the network learns</vt:lpstr>
    </vt:vector>
  </TitlesOfParts>
  <Company>University Of Illinois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Dan Roth</dc:creator>
  <cp:lastModifiedBy>Danny Silver</cp:lastModifiedBy>
  <cp:revision>506</cp:revision>
  <cp:lastPrinted>1998-02-13T14:42:12Z</cp:lastPrinted>
  <dcterms:created xsi:type="dcterms:W3CDTF">1998-01-23T03:14:46Z</dcterms:created>
  <dcterms:modified xsi:type="dcterms:W3CDTF">2017-04-12T16:35:07Z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danr@cs.uiuc</vt:lpwstr>
  </property>
  <property fmtid="{D5CDD505-2E9C-101B-9397-08002B2CF9AE}" pid="8" name="HomePage">
    <vt:lpwstr>http://l2r.cs.uiuc.edu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C:\mystuff\CS346-98</vt:lpwstr>
  </property>
</Properties>
</file>